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38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15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349" r:id="rId27"/>
    <p:sldId id="350" r:id="rId28"/>
    <p:sldId id="354" r:id="rId29"/>
    <p:sldId id="359" r:id="rId30"/>
    <p:sldId id="352" r:id="rId31"/>
    <p:sldId id="388" r:id="rId32"/>
    <p:sldId id="357" r:id="rId33"/>
    <p:sldId id="310" r:id="rId34"/>
    <p:sldId id="355" r:id="rId35"/>
    <p:sldId id="358" r:id="rId36"/>
    <p:sldId id="360" r:id="rId37"/>
    <p:sldId id="379" r:id="rId38"/>
    <p:sldId id="361" r:id="rId39"/>
    <p:sldId id="362" r:id="rId40"/>
    <p:sldId id="364" r:id="rId41"/>
    <p:sldId id="363" r:id="rId42"/>
    <p:sldId id="365" r:id="rId43"/>
    <p:sldId id="370" r:id="rId44"/>
    <p:sldId id="367" r:id="rId45"/>
    <p:sldId id="368" r:id="rId46"/>
    <p:sldId id="369" r:id="rId47"/>
    <p:sldId id="371" r:id="rId48"/>
    <p:sldId id="372" r:id="rId49"/>
    <p:sldId id="380" r:id="rId50"/>
    <p:sldId id="373" r:id="rId51"/>
    <p:sldId id="374" r:id="rId52"/>
    <p:sldId id="375" r:id="rId53"/>
    <p:sldId id="376" r:id="rId54"/>
    <p:sldId id="389" r:id="rId55"/>
    <p:sldId id="378" r:id="rId56"/>
    <p:sldId id="390" r:id="rId57"/>
    <p:sldId id="383" r:id="rId58"/>
    <p:sldId id="384" r:id="rId59"/>
    <p:sldId id="387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44"/>
  </p:normalViewPr>
  <p:slideViewPr>
    <p:cSldViewPr snapToGrid="0" snapToObjects="1">
      <p:cViewPr varScale="1">
        <p:scale>
          <a:sx n="152" d="100"/>
          <a:sy n="152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E8FE-270F-5340-800F-67DD64E6B0C6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339D-40C3-8D48-B429-FB6486FA2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Would you expect the transmembrane alpha helix #6 to have a start or stop transfer sequence?</a:t>
            </a:r>
          </a:p>
          <a:p>
            <a:r>
              <a:rPr lang="en-US" smtClean="0"/>
              <a:t>https://www.polleverywhere.com/multiple_choice_polls/iOtNXLFNM2kYgVw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3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68B56D-E978-A441-945C-42E7045625A9}" type="slidenum">
              <a:rPr lang="en-US" sz="1200" b="0"/>
              <a:pPr/>
              <a:t>14</a:t>
            </a:fld>
            <a:endParaRPr lang="en-US" sz="1200" b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6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20EE069-7F10-884A-86A8-5518EA185077}" type="slidenum">
              <a:rPr lang="en-US" sz="1200" b="0"/>
              <a:pPr/>
              <a:t>16</a:t>
            </a:fld>
            <a:endParaRPr lang="en-US" sz="1200" b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DB3991-F754-0E40-BA6D-A51FF403738B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6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6F56406-BF51-9042-BF14-FCEEB56C8664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6F56406-BF51-9042-BF14-FCEEB56C8664}" type="slidenum">
              <a:rPr lang="en-US" sz="1200" b="0"/>
              <a:pPr/>
              <a:t>19</a:t>
            </a:fld>
            <a:endParaRPr lang="en-US" sz="1200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0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3F82FB2-F2CF-5340-AF03-5306FC72C212}" type="slidenum">
              <a:rPr lang="en-US" sz="1200" b="0"/>
              <a:pPr/>
              <a:t>20</a:t>
            </a:fld>
            <a:endParaRPr lang="en-US" sz="1200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2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27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BC2299F-9E28-CF4A-AC92-CEA7AEF69FE1}" type="slidenum">
              <a:rPr lang="en-US" sz="1200" b="0"/>
              <a:pPr/>
              <a:t>3</a:t>
            </a:fld>
            <a:endParaRPr lang="en-US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3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95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might be a result of the massive amounts of fluid and membrane that are taken up by endocytosis?</a:t>
            </a:r>
          </a:p>
          <a:p>
            <a:r>
              <a:rPr lang="en-US" smtClean="0"/>
              <a:t>https://www.polleverywhere.com/multiple_choice_polls/nfqXLZR5SCQWwqb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92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75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05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01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391CE1-3FFD-BF44-A7E5-1FCA3F39FB6C}" type="slidenum">
              <a:rPr lang="en-US"/>
              <a:pPr/>
              <a:t>35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2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44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BC2299F-9E28-CF4A-AC92-CEA7AEF69FE1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41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95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30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9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15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17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32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81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BC2299F-9E28-CF4A-AC92-CEA7AEF69FE1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41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59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2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91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63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might you expect is a mutation in the alpha subunit DECREASED affinity for GDP, but not GTP?</a:t>
            </a:r>
          </a:p>
          <a:p>
            <a:r>
              <a:rPr lang="en-US" smtClean="0"/>
              <a:t>https://www.polleverywhere.com/multiple_choice_polls/XXYtyOFh0SOpu58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6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288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does having the G-protein coupled receptor, the G protein, and the target protein all membrane associated benefit the cell</a:t>
            </a:r>
          </a:p>
          <a:p>
            <a:r>
              <a:rPr lang="en-US" smtClean="0"/>
              <a:t>https://www.polleverywhere.com/multiple_choice_polls/1yE2zMDrIpn67EL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0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5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3E45FF-E22C-8745-9D3C-99FEB4EBA6AA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51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Why might the ER cleave the signal peptide while still in the membrane, and the mitochondria cleave it in the lumen?</a:t>
            </a:r>
          </a:p>
          <a:p>
            <a:r>
              <a:rPr lang="en-US" smtClean="0"/>
              <a:t>https://www.polleverywhere.com/multiple_choice_polls/tAJcgdwjAd7jxa1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E339D-40C3-8D48-B429-FB6486FA21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5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3E45FF-E22C-8745-9D3C-99FEB4EBA6AA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5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3E45FF-E22C-8745-9D3C-99FEB4EBA6AA}" type="slidenum">
              <a:rPr lang="en-US" sz="1200" b="0"/>
              <a:pPr/>
              <a:t>9</a:t>
            </a:fld>
            <a:endParaRPr lang="en-US" sz="12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4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13E45FF-E22C-8745-9D3C-99FEB4EBA6AA}" type="slidenum">
              <a:rPr lang="en-US" sz="1200" b="0"/>
              <a:pPr/>
              <a:t>10</a:t>
            </a:fld>
            <a:endParaRPr lang="en-US" sz="12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6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0059DFD-930A-294D-8938-01A6A4A3048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E19F4BD-0D8A-F64A-9FB0-2A26F5A14E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https://www.youtube.com/watch?v=sF4BeU60yT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2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31.png"/><Relationship Id="rId6" Type="http://schemas.openxmlformats.org/officeDocument/2006/relationships/image" Target="../media/image30.jpe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15 &amp; 16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similarities and distinctions between 2 types of endocytosis</a:t>
            </a:r>
          </a:p>
          <a:p>
            <a:endParaRPr lang="en-US" dirty="0"/>
          </a:p>
          <a:p>
            <a:r>
              <a:rPr lang="en-US" dirty="0"/>
              <a:t>Understand the role of vesicles, endosomes, &amp; lysosomes in endocytosis</a:t>
            </a:r>
          </a:p>
          <a:p>
            <a:endParaRPr lang="en-US" dirty="0"/>
          </a:p>
          <a:p>
            <a:r>
              <a:rPr lang="en-US" dirty="0"/>
              <a:t>Understand the role of ligand, receptor and effector proteins in cell signaling</a:t>
            </a:r>
          </a:p>
          <a:p>
            <a:endParaRPr lang="en-US" dirty="0"/>
          </a:p>
          <a:p>
            <a:r>
              <a:rPr lang="en-US" dirty="0"/>
              <a:t>Be able to describe key features of the 3 main classes of cell surface receptors</a:t>
            </a:r>
          </a:p>
        </p:txBody>
      </p:sp>
    </p:spTree>
    <p:extLst>
      <p:ext uri="{BB962C8B-B14F-4D97-AF65-F5344CB8AC3E}">
        <p14:creationId xmlns:p14="http://schemas.microsoft.com/office/powerpoint/2010/main" val="25230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ure_15_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"/>
          <a:stretch/>
        </p:blipFill>
        <p:spPr bwMode="auto">
          <a:xfrm>
            <a:off x="2681344" y="933801"/>
            <a:ext cx="6323756" cy="465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556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Signals to start and stop: soluble </a:t>
            </a:r>
            <a:r>
              <a:rPr lang="en-US" sz="3600" dirty="0" err="1"/>
              <a:t>vs</a:t>
            </a:r>
            <a:r>
              <a:rPr lang="en-US" sz="3600" dirty="0"/>
              <a:t> </a:t>
            </a:r>
            <a:r>
              <a:rPr lang="en-US" sz="3600" b="1" dirty="0" err="1"/>
              <a:t>transmembrane</a:t>
            </a:r>
            <a:r>
              <a:rPr lang="en-US" sz="3600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93" y="5584526"/>
            <a:ext cx="8615455" cy="1273474"/>
          </a:xfrm>
        </p:spPr>
        <p:txBody>
          <a:bodyPr/>
          <a:lstStyle/>
          <a:p>
            <a:r>
              <a:rPr lang="en-US" dirty="0"/>
              <a:t>A ‘start translocation’ signal distinct from the amino terminus, together with a ‘stop’ sequence allows for two </a:t>
            </a:r>
            <a:r>
              <a:rPr lang="en-US" dirty="0" err="1"/>
              <a:t>transmembrane</a:t>
            </a:r>
            <a:r>
              <a:rPr lang="en-US" dirty="0"/>
              <a:t> regions</a:t>
            </a:r>
          </a:p>
        </p:txBody>
      </p:sp>
    </p:spTree>
    <p:extLst>
      <p:ext uri="{BB962C8B-B14F-4D97-AF65-F5344CB8AC3E}">
        <p14:creationId xmlns:p14="http://schemas.microsoft.com/office/powerpoint/2010/main" val="310443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phar-03-00201-g0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 r="34004"/>
          <a:stretch/>
        </p:blipFill>
        <p:spPr>
          <a:xfrm>
            <a:off x="3127534" y="909109"/>
            <a:ext cx="6056902" cy="4170357"/>
          </a:xfrm>
          <a:prstGeom prst="rect">
            <a:avLst/>
          </a:prstGeom>
        </p:spPr>
      </p:pic>
      <p:sp>
        <p:nvSpPr>
          <p:cNvPr id="6" name="TPQuestion"/>
          <p:cNvSpPr txBox="1">
            <a:spLocks/>
          </p:cNvSpPr>
          <p:nvPr/>
        </p:nvSpPr>
        <p:spPr>
          <a:xfrm>
            <a:off x="457200" y="259230"/>
            <a:ext cx="8229600" cy="12126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Consider the following transmembrane ER protein…</a:t>
            </a:r>
            <a:endParaRPr lang="en-US" sz="3600" dirty="0">
              <a:solidFill>
                <a:schemeClr val="tx1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4" name="slide.url=https://www.polleverywhere.com/multiple_choice_polls/iOtNXLFNM2kYgVw" descr="6F4B221A-623E-4CA9-AAFF-6C3CDEF589B2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818588"/>
            <a:ext cx="5601498" cy="29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7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phar-03-00201-g0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4"/>
          <a:stretch/>
        </p:blipFill>
        <p:spPr>
          <a:xfrm>
            <a:off x="1039049" y="1648393"/>
            <a:ext cx="6696100" cy="492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7994912" cy="990600"/>
          </a:xfrm>
        </p:spPr>
        <p:txBody>
          <a:bodyPr>
            <a:noAutofit/>
          </a:bodyPr>
          <a:lstStyle/>
          <a:p>
            <a:r>
              <a:rPr lang="en-US" sz="3600" dirty="0"/>
              <a:t>Consider the following </a:t>
            </a:r>
            <a:r>
              <a:rPr lang="en-US" sz="3600" dirty="0" err="1"/>
              <a:t>transmembrane</a:t>
            </a:r>
            <a:r>
              <a:rPr lang="en-US" sz="3600" dirty="0"/>
              <a:t> protein…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12374"/>
            <a:ext cx="8229600" cy="964625"/>
          </a:xfrm>
        </p:spPr>
        <p:txBody>
          <a:bodyPr/>
          <a:lstStyle/>
          <a:p>
            <a:r>
              <a:rPr lang="en-US" dirty="0"/>
              <a:t>Where would you expect to find stop and start transfer sequences?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350" y="4848581"/>
            <a:ext cx="169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Start of protein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13244" y="4300230"/>
            <a:ext cx="548387" cy="54835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24731" y="3586814"/>
            <a:ext cx="162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End of protein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324731" y="3956146"/>
            <a:ext cx="554732" cy="14206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08997" y="3160236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6482" y="3182766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536" y="3205296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7693" y="3160236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0747" y="3207590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43801" y="3201260"/>
            <a:ext cx="3386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12059" y="319767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8406" y="320577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41460" y="321387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5168" y="319311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3791" y="321564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46845" y="320931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4379" y="6386578"/>
            <a:ext cx="41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S= start transfer; E = end/stop transfer</a:t>
            </a:r>
          </a:p>
        </p:txBody>
      </p:sp>
    </p:spTree>
    <p:extLst>
      <p:ext uri="{BB962C8B-B14F-4D97-AF65-F5344CB8AC3E}">
        <p14:creationId xmlns:p14="http://schemas.microsoft.com/office/powerpoint/2010/main" val="205946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Transport vesicles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5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figure_15_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2" y="372933"/>
            <a:ext cx="7661248" cy="565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07" y="5584524"/>
            <a:ext cx="8774198" cy="979056"/>
          </a:xfrm>
          <a:solidFill>
            <a:srgbClr val="FFFFFF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Transport vesicles carry soluble proteins and membrane between compartments</a:t>
            </a:r>
          </a:p>
          <a:p>
            <a:pPr lvl="1"/>
            <a:r>
              <a:rPr lang="en-US" dirty="0"/>
              <a:t>Includes proteins integrated in membranes</a:t>
            </a:r>
          </a:p>
        </p:txBody>
      </p:sp>
    </p:spTree>
    <p:extLst>
      <p:ext uri="{BB962C8B-B14F-4D97-AF65-F5344CB8AC3E}">
        <p14:creationId xmlns:p14="http://schemas.microsoft.com/office/powerpoint/2010/main" val="139991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96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Protein Trafficking: an overview</a:t>
            </a:r>
          </a:p>
        </p:txBody>
      </p:sp>
      <p:pic>
        <p:nvPicPr>
          <p:cNvPr id="4" name="Content Placeholder 3" descr="golgi-complex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5" b="5885"/>
          <a:stretch>
            <a:fillRect/>
          </a:stretch>
        </p:blipFill>
        <p:spPr>
          <a:xfrm>
            <a:off x="457200" y="1652752"/>
            <a:ext cx="82296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170099" y="5482897"/>
            <a:ext cx="195438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Protein: made</a:t>
            </a:r>
          </a:p>
          <a:p>
            <a:r>
              <a:rPr lang="en-US" dirty="0"/>
              <a:t>on Rough 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68847" y="5246417"/>
            <a:ext cx="354030" cy="2364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83862" y="1771783"/>
            <a:ext cx="2110828" cy="923330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+ covalent modifications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Quality Control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24480" y="2695113"/>
            <a:ext cx="126486" cy="895921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12897" y="1445172"/>
            <a:ext cx="2454518" cy="646331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More modifications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Sorting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00483" y="2091503"/>
            <a:ext cx="289034" cy="1394428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06138" y="4637764"/>
            <a:ext cx="1473518" cy="1477328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Regulated:</a:t>
            </a:r>
          </a:p>
          <a:p>
            <a:r>
              <a:rPr lang="en-US" dirty="0"/>
              <a:t>Released in response to extracellular signal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83908" y="5482897"/>
            <a:ext cx="413641" cy="241420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08109" y="2473604"/>
            <a:ext cx="1634154" cy="1354217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Unregulated:</a:t>
            </a:r>
          </a:p>
          <a:p>
            <a:r>
              <a:rPr lang="en-US" dirty="0"/>
              <a:t>Constitutive secretion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Membrane growth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815239" y="3591034"/>
            <a:ext cx="592870" cy="711148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45502" y="487787"/>
            <a:ext cx="1634154" cy="1231106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Endocytosis</a:t>
            </a:r>
          </a:p>
          <a:p>
            <a:r>
              <a:rPr lang="en-US" sz="1400" dirty="0"/>
              <a:t>Water uptake</a:t>
            </a:r>
          </a:p>
          <a:p>
            <a:r>
              <a:rPr lang="en-US" sz="1400" dirty="0"/>
              <a:t>Internalize large particles/small cells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940451" y="1718893"/>
            <a:ext cx="467658" cy="284618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23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  <p:bldP spid="16" grpId="0" animBg="1"/>
      <p:bldP spid="20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figure_15_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"/>
          <a:stretch/>
        </p:blipFill>
        <p:spPr bwMode="auto">
          <a:xfrm>
            <a:off x="304800" y="1104900"/>
            <a:ext cx="8531225" cy="445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3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Making vesicles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80" y="894682"/>
            <a:ext cx="8556919" cy="548130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Membrane proteins signal for vesicle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Recruit adaptor proteins </a:t>
            </a:r>
            <a:r>
              <a:rPr lang="en-US" sz="2000" dirty="0">
                <a:sym typeface="Wingdings"/>
              </a:rPr>
              <a:t> recruit coat proteins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/>
              </a:rPr>
              <a:t>Coat proteins induce curvature of the membrane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sym typeface="Wingdings"/>
              </a:rPr>
              <a:t>Dynamin</a:t>
            </a:r>
            <a:r>
              <a:rPr lang="en-US" sz="2000" dirty="0">
                <a:sym typeface="Wingdings"/>
              </a:rPr>
              <a:t>/GTP hydrolysis + other proteins  pinch off vesicle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/>
              </a:rPr>
              <a:t>Coat is shed  naked vesicle can interact with other membranes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23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figure_15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897459"/>
            <a:ext cx="7382431" cy="569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582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Targeting and specificity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3736" y="3463272"/>
            <a:ext cx="5483063" cy="3013728"/>
          </a:xfrm>
        </p:spPr>
        <p:txBody>
          <a:bodyPr/>
          <a:lstStyle/>
          <a:p>
            <a:r>
              <a:rPr lang="en-US" dirty="0"/>
              <a:t>Cargo receptors specify the cargo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/>
              <a:t>adaptors choose which receptors are packaged into </a:t>
            </a:r>
            <a:r>
              <a:rPr lang="en-US" dirty="0" err="1"/>
              <a:t>vescicles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Soluble molecules to be packaged into vesicles have </a:t>
            </a:r>
            <a:r>
              <a:rPr lang="en-US" i="1" dirty="0"/>
              <a:t>transport signals</a:t>
            </a:r>
            <a:r>
              <a:rPr lang="en-US" dirty="0"/>
              <a:t> that receptors recognize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443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figure_15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07570"/>
            <a:ext cx="8531225" cy="579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4893" y="114926"/>
            <a:ext cx="3901037" cy="990600"/>
          </a:xfrm>
        </p:spPr>
        <p:txBody>
          <a:bodyPr>
            <a:normAutofit/>
          </a:bodyPr>
          <a:lstStyle/>
          <a:p>
            <a:r>
              <a:rPr lang="en-US" sz="3600" dirty="0"/>
              <a:t>Delivering cargo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950" y="894680"/>
            <a:ext cx="5107850" cy="2121254"/>
          </a:xfrm>
        </p:spPr>
        <p:txBody>
          <a:bodyPr/>
          <a:lstStyle/>
          <a:p>
            <a:r>
              <a:rPr lang="en-US" dirty="0"/>
              <a:t>Motors and cytoskeleton tracks move vesicles to their target membrane</a:t>
            </a:r>
          </a:p>
          <a:p>
            <a:r>
              <a:rPr lang="en-US" dirty="0"/>
              <a:t>One there, they must dock and fuse: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4162" y="3842868"/>
            <a:ext cx="5079800" cy="268851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08477" y="3462924"/>
            <a:ext cx="1226618" cy="618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2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figure_15_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2000"/>
            <a:ext cx="8531225" cy="579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753" y="114926"/>
            <a:ext cx="3901037" cy="990600"/>
          </a:xfrm>
        </p:spPr>
        <p:txBody>
          <a:bodyPr>
            <a:normAutofit/>
          </a:bodyPr>
          <a:lstStyle/>
          <a:p>
            <a:r>
              <a:rPr lang="en-US" sz="3600" dirty="0"/>
              <a:t>Docking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162" y="3986338"/>
            <a:ext cx="3280799" cy="25630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950" y="894680"/>
            <a:ext cx="5455012" cy="2121254"/>
          </a:xfrm>
        </p:spPr>
        <p:txBody>
          <a:bodyPr/>
          <a:lstStyle/>
          <a:p>
            <a:r>
              <a:rPr lang="en-US" b="1" dirty="0" err="1"/>
              <a:t>Rabs</a:t>
            </a:r>
            <a:r>
              <a:rPr lang="en-US" dirty="0"/>
              <a:t>: membrane/vesicle specific GTP hydrolase (</a:t>
            </a:r>
            <a:r>
              <a:rPr lang="en-US" dirty="0" err="1"/>
              <a:t>GTPase</a:t>
            </a:r>
            <a:r>
              <a:rPr lang="en-US" dirty="0"/>
              <a:t>) on the surface </a:t>
            </a:r>
            <a:r>
              <a:rPr lang="en-US" dirty="0">
                <a:sym typeface="Wingdings"/>
              </a:rPr>
              <a:t> f</a:t>
            </a:r>
            <a:r>
              <a:rPr lang="en-US" dirty="0"/>
              <a:t>ind and bind:</a:t>
            </a:r>
          </a:p>
          <a:p>
            <a:r>
              <a:rPr lang="en-US" dirty="0"/>
              <a:t>Tethering proteins: specific for each membrane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013" y="3827080"/>
            <a:ext cx="2789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Targeting: Specific combinations of </a:t>
            </a:r>
            <a:r>
              <a:rPr lang="en-US" sz="2400" b="1" dirty="0" err="1">
                <a:solidFill>
                  <a:srgbClr val="D2533C"/>
                </a:solidFill>
              </a:rPr>
              <a:t>Rab:tether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568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 without pores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Endoplasmic Reticulum (ER)</a:t>
            </a:r>
          </a:p>
        </p:txBody>
      </p:sp>
    </p:spTree>
    <p:extLst>
      <p:ext uri="{BB962C8B-B14F-4D97-AF65-F5344CB8AC3E}">
        <p14:creationId xmlns:p14="http://schemas.microsoft.com/office/powerpoint/2010/main" val="409647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figure_15_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4510"/>
            <a:ext cx="8531225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92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Fusion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89850"/>
            <a:ext cx="8229600" cy="15995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vesicle has </a:t>
            </a:r>
            <a:r>
              <a:rPr lang="en-US" dirty="0" err="1"/>
              <a:t>transmembrane</a:t>
            </a:r>
            <a:r>
              <a:rPr lang="en-US" dirty="0"/>
              <a:t> v-SNARE proteins</a:t>
            </a:r>
          </a:p>
          <a:p>
            <a:r>
              <a:rPr lang="en-US" dirty="0"/>
              <a:t>Each membrane has </a:t>
            </a:r>
            <a:r>
              <a:rPr lang="en-US" dirty="0" err="1"/>
              <a:t>transmembrane</a:t>
            </a:r>
            <a:r>
              <a:rPr lang="en-US" dirty="0"/>
              <a:t> t-SNARE proteins</a:t>
            </a:r>
          </a:p>
          <a:p>
            <a:r>
              <a:rPr lang="en-US" dirty="0" err="1"/>
              <a:t>tSNARE:vSNARE</a:t>
            </a:r>
            <a:r>
              <a:rPr lang="en-US" dirty="0"/>
              <a:t> interactions:</a:t>
            </a:r>
          </a:p>
          <a:p>
            <a:pPr lvl="1"/>
            <a:r>
              <a:rPr lang="en-US" dirty="0"/>
              <a:t>Firmly dock vesicles on the correct membrane</a:t>
            </a:r>
          </a:p>
          <a:p>
            <a:pPr lvl="1"/>
            <a:r>
              <a:rPr lang="en-US" dirty="0"/>
              <a:t>Facilitate fusion of lipid bilayers </a:t>
            </a:r>
            <a:r>
              <a:rPr lang="en-US" dirty="0">
                <a:sym typeface="Wingdings"/>
              </a:rPr>
              <a:t> cargo is released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78612" y="2640744"/>
            <a:ext cx="2149444" cy="646331"/>
          </a:xfrm>
          <a:prstGeom prst="rect">
            <a:avLst/>
          </a:prstGeom>
          <a:solidFill>
            <a:srgbClr val="FFFFFF"/>
          </a:solidFill>
          <a:ln>
            <a:solidFill>
              <a:srgbClr val="29293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Water displaced = very unfavorable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32262" y="3287075"/>
            <a:ext cx="837012" cy="36379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4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goals of protein sorting and </a:t>
            </a:r>
            <a:r>
              <a:rPr lang="en-US" dirty="0" err="1"/>
              <a:t>trafficing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7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181" y="157376"/>
            <a:ext cx="863003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 functions need specific composition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5514" y="2433512"/>
            <a:ext cx="8918021" cy="4263229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Step </a:t>
            </a:r>
            <a:r>
              <a:rPr lang="en-US" sz="2000" b="1" dirty="0"/>
              <a:t>1: Regulate membrane fluidity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Hydrocarbon saturation</a:t>
            </a:r>
          </a:p>
          <a:p>
            <a:pPr marL="274320" lvl="1" indent="0">
              <a:buNone/>
            </a:pPr>
            <a:r>
              <a:rPr lang="en-US" sz="2000" dirty="0"/>
              <a:t>	More sat = less fluid</a:t>
            </a:r>
          </a:p>
          <a:p>
            <a:pPr marL="731520" lvl="1" indent="-457200">
              <a:buFont typeface="+mj-lt"/>
              <a:buAutoNum type="arabicPeriod" startAt="2"/>
            </a:pPr>
            <a:r>
              <a:rPr lang="en-US" sz="2000" dirty="0"/>
              <a:t>Sterol and protein composition</a:t>
            </a:r>
          </a:p>
          <a:p>
            <a:pPr marL="274320" lvl="1" indent="0">
              <a:buNone/>
            </a:pPr>
            <a:r>
              <a:rPr lang="en-US" sz="2000" dirty="0"/>
              <a:t>	Less phospholipid movement (lateral/rotation/flexion)</a:t>
            </a:r>
            <a:r>
              <a:rPr lang="en-US" sz="2000" dirty="0">
                <a:sym typeface="Wingdings"/>
              </a:rPr>
              <a:t> less fluid</a:t>
            </a:r>
          </a:p>
          <a:p>
            <a:pPr marL="731520" lvl="1" indent="-457200">
              <a:buFont typeface="+mj-lt"/>
              <a:buAutoNum type="arabicPeriod" startAt="3"/>
            </a:pPr>
            <a:r>
              <a:rPr lang="en-US" sz="2000" dirty="0" err="1">
                <a:sym typeface="Wingdings"/>
              </a:rPr>
              <a:t>Transmembrane</a:t>
            </a:r>
            <a:r>
              <a:rPr lang="en-US" sz="2000" dirty="0">
                <a:sym typeface="Wingdings"/>
              </a:rPr>
              <a:t> protein interactions constrain by binding others:</a:t>
            </a:r>
          </a:p>
          <a:p>
            <a:pPr lvl="2"/>
            <a:r>
              <a:rPr lang="en-US" dirty="0">
                <a:sym typeface="Wingdings"/>
              </a:rPr>
              <a:t>External</a:t>
            </a:r>
          </a:p>
          <a:p>
            <a:pPr lvl="2"/>
            <a:r>
              <a:rPr lang="en-US" dirty="0">
                <a:sym typeface="Wingdings"/>
              </a:rPr>
              <a:t>Internal</a:t>
            </a:r>
          </a:p>
          <a:p>
            <a:pPr lvl="2"/>
            <a:r>
              <a:rPr lang="en-US" dirty="0">
                <a:sym typeface="Wingdings"/>
              </a:rPr>
              <a:t>Other </a:t>
            </a:r>
            <a:r>
              <a:rPr lang="en-US" dirty="0" err="1">
                <a:sym typeface="Wingdings"/>
              </a:rPr>
              <a:t>transmembrane</a:t>
            </a:r>
            <a:r>
              <a:rPr lang="en-US" dirty="0">
                <a:sym typeface="Wingdings"/>
              </a:rPr>
              <a:t> or membrane bound proteins (in other cells, include tight junctions)</a:t>
            </a:r>
          </a:p>
          <a:p>
            <a:pPr lvl="2"/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514" y="1257511"/>
            <a:ext cx="9025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Membranes are fluid and sometimes interconnected: how are specific compositions directed and maintained both </a:t>
            </a:r>
            <a:r>
              <a:rPr lang="en-US" sz="2000" dirty="0">
                <a:solidFill>
                  <a:schemeClr val="tx2"/>
                </a:solidFill>
              </a:rPr>
              <a:t>in the membr</a:t>
            </a:r>
            <a:r>
              <a:rPr lang="en-US" sz="2000" dirty="0">
                <a:solidFill>
                  <a:srgbClr val="D2533C"/>
                </a:solidFill>
              </a:rPr>
              <a:t>anes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D2533C"/>
                </a:solidFill>
              </a:rPr>
              <a:t>within the organelles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172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181" y="157376"/>
            <a:ext cx="863003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 functions need specific composition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5514" y="2433512"/>
            <a:ext cx="8918021" cy="4263229"/>
          </a:xfrm>
        </p:spPr>
        <p:txBody>
          <a:bodyPr>
            <a:normAutofit/>
          </a:bodyPr>
          <a:lstStyle/>
          <a:p>
            <a:r>
              <a:rPr lang="en-US" sz="2000" b="1" dirty="0"/>
              <a:t>Step 2: Regulate membrane composition</a:t>
            </a:r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Lipids:</a:t>
            </a:r>
            <a:r>
              <a:rPr lang="en-US" sz="2000" b="1" dirty="0"/>
              <a:t> </a:t>
            </a:r>
            <a:r>
              <a:rPr lang="en-US" sz="2000" dirty="0" err="1"/>
              <a:t>Scramblases</a:t>
            </a:r>
            <a:r>
              <a:rPr lang="en-US" sz="2000" dirty="0"/>
              <a:t> and </a:t>
            </a:r>
            <a:r>
              <a:rPr lang="en-US" sz="2000" dirty="0" err="1"/>
              <a:t>flippases</a:t>
            </a:r>
            <a:endParaRPr lang="en-US" sz="2000" dirty="0"/>
          </a:p>
          <a:p>
            <a:pPr lvl="1">
              <a:buFont typeface="Wingdings" charset="0"/>
              <a:buChar char="à"/>
            </a:pPr>
            <a:r>
              <a:rPr lang="en-US" sz="2000" dirty="0">
                <a:sym typeface="Wingdings"/>
              </a:rPr>
              <a:t>distinct lipid composition of inner and outer bilayer</a:t>
            </a:r>
            <a:endParaRPr lang="en-US" sz="2000" dirty="0"/>
          </a:p>
          <a:p>
            <a:pPr marL="0" indent="0">
              <a:buNone/>
            </a:pPr>
            <a:r>
              <a:rPr lang="en-US" sz="2000" b="1" i="1" dirty="0"/>
              <a:t>   </a:t>
            </a:r>
          </a:p>
          <a:p>
            <a:pPr marL="0" indent="0">
              <a:buNone/>
            </a:pPr>
            <a:r>
              <a:rPr lang="en-US" sz="2000" b="1" i="1" dirty="0"/>
              <a:t>Proteins: </a:t>
            </a:r>
            <a:r>
              <a:rPr lang="en-US" sz="2000" dirty="0"/>
              <a:t>insert and transport with rough ER &amp; vesicles</a:t>
            </a:r>
          </a:p>
          <a:p>
            <a:pPr lvl="1"/>
            <a:r>
              <a:rPr lang="en-US" sz="1600" dirty="0">
                <a:sym typeface="Wingdings"/>
              </a:rPr>
              <a:t>ER localization signal + protein </a:t>
            </a:r>
            <a:r>
              <a:rPr lang="en-US" sz="1600" dirty="0" err="1">
                <a:sym typeface="Wingdings"/>
              </a:rPr>
              <a:t>translocator</a:t>
            </a:r>
            <a:r>
              <a:rPr lang="en-US" sz="1600" dirty="0">
                <a:sym typeface="Wingdings"/>
              </a:rPr>
              <a:t> + start/stop transfer sequences  into the ER membrane</a:t>
            </a:r>
          </a:p>
          <a:p>
            <a:pPr lvl="1"/>
            <a:r>
              <a:rPr lang="en-US" sz="1600" dirty="0"/>
              <a:t>Receptor/</a:t>
            </a:r>
            <a:r>
              <a:rPr lang="en-US" sz="1600" dirty="0" err="1"/>
              <a:t>adaptin</a:t>
            </a:r>
            <a:r>
              <a:rPr lang="en-US" sz="1600" dirty="0"/>
              <a:t>/coat + </a:t>
            </a:r>
            <a:r>
              <a:rPr lang="en-US" sz="1600" dirty="0" err="1"/>
              <a:t>Rab</a:t>
            </a:r>
            <a:r>
              <a:rPr lang="en-US" sz="1600" dirty="0"/>
              <a:t>/tether/SNAREs </a:t>
            </a:r>
            <a:r>
              <a:rPr lang="en-US" sz="1600" dirty="0">
                <a:sym typeface="Wingdings"/>
              </a:rPr>
              <a:t> traffic vesicle to desired target membrane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514" y="1257511"/>
            <a:ext cx="9025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Membranes are fluid and sometimes interconnected: how are specific compositions directed and maintained both </a:t>
            </a:r>
            <a:r>
              <a:rPr lang="en-US" sz="2000" dirty="0">
                <a:solidFill>
                  <a:schemeClr val="tx2"/>
                </a:solidFill>
              </a:rPr>
              <a:t>in the membr</a:t>
            </a:r>
            <a:r>
              <a:rPr lang="en-US" sz="2000" dirty="0">
                <a:solidFill>
                  <a:srgbClr val="D2533C"/>
                </a:solidFill>
              </a:rPr>
              <a:t>anes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D2533C"/>
                </a:solidFill>
              </a:rPr>
              <a:t>within the organelles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668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181" y="157376"/>
            <a:ext cx="863003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 functions need specific composition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5514" y="2433512"/>
            <a:ext cx="8918021" cy="4263229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Step 3: Regulate internal (lumen) molecule composition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b="1" i="1" dirty="0"/>
              <a:t>Small soluble ions and molecules</a:t>
            </a:r>
          </a:p>
          <a:p>
            <a:r>
              <a:rPr lang="en-US" sz="2000" dirty="0"/>
              <a:t>Targeted transport </a:t>
            </a:r>
            <a:r>
              <a:rPr lang="en-US" sz="2000" i="1" dirty="0"/>
              <a:t>into</a:t>
            </a:r>
            <a:r>
              <a:rPr lang="en-US" sz="2000" dirty="0"/>
              <a:t> the organelle</a:t>
            </a:r>
          </a:p>
          <a:p>
            <a:pPr marL="274320" lvl="1" indent="0">
              <a:buNone/>
            </a:pPr>
            <a:r>
              <a:rPr lang="en-US" sz="2000" b="1" i="1" dirty="0"/>
              <a:t>Challenge: </a:t>
            </a:r>
            <a:r>
              <a:rPr lang="en-US" sz="2000" dirty="0"/>
              <a:t>hydrophilic molecules cross lipid bilayer</a:t>
            </a:r>
          </a:p>
          <a:p>
            <a:pPr marL="274320" lvl="1" indent="0">
              <a:buNone/>
            </a:pPr>
            <a:r>
              <a:rPr lang="en-US" sz="2000" b="1" i="1" dirty="0"/>
              <a:t>Solution:</a:t>
            </a:r>
            <a:r>
              <a:rPr lang="en-US" sz="2000" dirty="0"/>
              <a:t> Channels and transporters (Active </a:t>
            </a:r>
            <a:r>
              <a:rPr lang="en-US" sz="2000" dirty="0" err="1"/>
              <a:t>vs</a:t>
            </a:r>
            <a:r>
              <a:rPr lang="en-US" sz="2000" dirty="0"/>
              <a:t> passive)</a:t>
            </a:r>
          </a:p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Large soluble macromolecules (like proteins)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Translocators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Vesicles</a:t>
            </a:r>
            <a:endParaRPr lang="en-US" sz="2000" b="1" i="1" dirty="0"/>
          </a:p>
          <a:p>
            <a:pPr marL="0" indent="0">
              <a:buNone/>
            </a:pPr>
            <a:r>
              <a:rPr lang="en-US" sz="2000" b="1" i="1" dirty="0"/>
              <a:t>    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514" y="1257511"/>
            <a:ext cx="9025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Membranes are fluid and sometimes interconnected: how are specific compositions directed and maintained both </a:t>
            </a:r>
            <a:r>
              <a:rPr lang="en-US" sz="2000" dirty="0">
                <a:solidFill>
                  <a:schemeClr val="tx2"/>
                </a:solidFill>
              </a:rPr>
              <a:t>in the membr</a:t>
            </a:r>
            <a:r>
              <a:rPr lang="en-US" sz="2000" dirty="0">
                <a:solidFill>
                  <a:srgbClr val="D2533C"/>
                </a:solidFill>
              </a:rPr>
              <a:t>anes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D2533C"/>
                </a:solidFill>
              </a:rPr>
              <a:t>within the organelles</a:t>
            </a:r>
            <a:r>
              <a:rPr lang="en-US" sz="20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7146" y="5167134"/>
            <a:ext cx="3044423" cy="1077218"/>
          </a:xfrm>
          <a:prstGeom prst="rect">
            <a:avLst/>
          </a:prstGeom>
          <a:noFill/>
          <a:ln>
            <a:solidFill>
              <a:srgbClr val="29293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dirty="0"/>
              <a:t>Localization signal?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/>
              <a:t>Energy requirement source?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/>
              <a:t>Folded </a:t>
            </a:r>
            <a:r>
              <a:rPr lang="en-US" sz="1600" i="1" dirty="0" err="1"/>
              <a:t>vs</a:t>
            </a:r>
            <a:r>
              <a:rPr lang="en-US" sz="1600" i="1" dirty="0"/>
              <a:t> unfolded?</a:t>
            </a:r>
          </a:p>
          <a:p>
            <a:pPr marL="285750" indent="-285750">
              <a:buFont typeface="Arial"/>
              <a:buChar char="•"/>
            </a:pPr>
            <a:r>
              <a:rPr lang="en-US" sz="1600" i="1" dirty="0"/>
              <a:t>Receptor?</a:t>
            </a:r>
          </a:p>
        </p:txBody>
      </p:sp>
      <p:sp>
        <p:nvSpPr>
          <p:cNvPr id="4" name="Right Brace 3"/>
          <p:cNvSpPr/>
          <p:nvPr/>
        </p:nvSpPr>
        <p:spPr>
          <a:xfrm>
            <a:off x="2575574" y="5130471"/>
            <a:ext cx="127715" cy="11054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9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135514" y="515837"/>
            <a:ext cx="8918021" cy="6254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Step 3: Regulate internal (lumen) molecule composition</a:t>
            </a:r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r>
              <a:rPr lang="en-US" sz="2000" b="1" i="1" dirty="0"/>
              <a:t>Large soluble macromolecules (like proteins) are transported through membrane- bound compartments by:</a:t>
            </a:r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endParaRPr lang="en-US" sz="2000" b="1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Pores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Translocators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Vesicles</a:t>
            </a:r>
            <a:endParaRPr lang="en-US" sz="2000" b="1" i="1" dirty="0"/>
          </a:p>
          <a:p>
            <a:pPr marL="0" indent="0">
              <a:buFont typeface="Arial" pitchFamily="34" charset="0"/>
              <a:buNone/>
            </a:pPr>
            <a:r>
              <a:rPr lang="en-US" sz="2000" b="1" i="1" dirty="0"/>
              <a:t>   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3618874" y="1133775"/>
            <a:ext cx="2149720" cy="35394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/>
              <a:t>Localization signal?</a:t>
            </a:r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i="1" dirty="0"/>
              <a:t>Energy requirement?</a:t>
            </a:r>
          </a:p>
          <a:p>
            <a:r>
              <a:rPr lang="en-US" sz="1600" i="1" dirty="0"/>
              <a:t>source?</a:t>
            </a:r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i="1" dirty="0"/>
              <a:t>Folded </a:t>
            </a:r>
            <a:r>
              <a:rPr lang="en-US" sz="1600" i="1" dirty="0" err="1"/>
              <a:t>vs</a:t>
            </a:r>
            <a:r>
              <a:rPr lang="en-US" sz="1600" i="1" dirty="0"/>
              <a:t> unfolded?</a:t>
            </a:r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i="1" dirty="0"/>
              <a:t>Receptor?</a:t>
            </a:r>
          </a:p>
          <a:p>
            <a:endParaRPr lang="en-US" sz="1600" i="1" dirty="0"/>
          </a:p>
        </p:txBody>
      </p:sp>
      <p:sp>
        <p:nvSpPr>
          <p:cNvPr id="8" name="Rectangle 7"/>
          <p:cNvSpPr/>
          <p:nvPr/>
        </p:nvSpPr>
        <p:spPr>
          <a:xfrm>
            <a:off x="2858626" y="4154962"/>
            <a:ext cx="3670216" cy="25989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0304" y="4154962"/>
            <a:ext cx="5948538" cy="8663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0304" y="5021280"/>
            <a:ext cx="5948538" cy="8663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0304" y="5887598"/>
            <a:ext cx="5948538" cy="8663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76180" y="4154962"/>
            <a:ext cx="917554" cy="26157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11288" y="4155967"/>
            <a:ext cx="917554" cy="26157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Endocytosis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Internalization of fluid, molecules, &amp; membrane</a:t>
            </a:r>
          </a:p>
        </p:txBody>
      </p:sp>
    </p:spTree>
    <p:extLst>
      <p:ext uri="{BB962C8B-B14F-4D97-AF65-F5344CB8AC3E}">
        <p14:creationId xmlns:p14="http://schemas.microsoft.com/office/powerpoint/2010/main" val="1801254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Endocytosis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364"/>
            <a:ext cx="3931920" cy="639762"/>
          </a:xfrm>
        </p:spPr>
        <p:txBody>
          <a:bodyPr/>
          <a:lstStyle/>
          <a:p>
            <a:r>
              <a:rPr lang="en-US" dirty="0"/>
              <a:t>Phagocytosis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057127"/>
            <a:ext cx="3931920" cy="4727760"/>
          </a:xfrm>
        </p:spPr>
        <p:txBody>
          <a:bodyPr>
            <a:normAutofit/>
          </a:bodyPr>
          <a:lstStyle/>
          <a:p>
            <a:r>
              <a:rPr lang="en-US" sz="2200" i="1" dirty="0"/>
              <a:t>Cellular eating</a:t>
            </a:r>
          </a:p>
          <a:p>
            <a:r>
              <a:rPr lang="en-US" sz="2200" dirty="0"/>
              <a:t>Ingestion of large particles</a:t>
            </a:r>
          </a:p>
          <a:p>
            <a:pPr lvl="1"/>
            <a:r>
              <a:rPr lang="en-US" sz="1900" dirty="0"/>
              <a:t>Like bacteria</a:t>
            </a:r>
          </a:p>
          <a:p>
            <a:r>
              <a:rPr lang="en-US" sz="2200" dirty="0"/>
              <a:t>Trafficking to </a:t>
            </a:r>
            <a:r>
              <a:rPr lang="en-US" sz="2200" dirty="0" err="1"/>
              <a:t>phagosome</a:t>
            </a:r>
            <a:r>
              <a:rPr lang="en-US" sz="2200" dirty="0"/>
              <a:t>/lysosome for digestion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15.9 Phagocytosi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5144" y="1704986"/>
            <a:ext cx="4119576" cy="3089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8931" y="5306332"/>
            <a:ext cx="346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Slime mold </a:t>
            </a:r>
            <a:r>
              <a:rPr lang="en-US" dirty="0" err="1"/>
              <a:t>Dictostelium</a:t>
            </a:r>
            <a:r>
              <a:rPr lang="en-US" dirty="0"/>
              <a:t> (green) ingesting yeast cells (red)</a:t>
            </a:r>
          </a:p>
        </p:txBody>
      </p:sp>
    </p:spTree>
    <p:extLst>
      <p:ext uri="{BB962C8B-B14F-4D97-AF65-F5344CB8AC3E}">
        <p14:creationId xmlns:p14="http://schemas.microsoft.com/office/powerpoint/2010/main" val="179977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Endocytosis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364"/>
            <a:ext cx="3931920" cy="639762"/>
          </a:xfrm>
        </p:spPr>
        <p:txBody>
          <a:bodyPr/>
          <a:lstStyle/>
          <a:p>
            <a:r>
              <a:rPr lang="en-US" dirty="0"/>
              <a:t>Phagocytosis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057127"/>
            <a:ext cx="3931920" cy="472776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Cellular eating</a:t>
            </a:r>
          </a:p>
          <a:p>
            <a:r>
              <a:rPr lang="en-US" dirty="0"/>
              <a:t>Ingestion of large particles</a:t>
            </a:r>
          </a:p>
          <a:p>
            <a:pPr lvl="1"/>
            <a:r>
              <a:rPr lang="en-US" dirty="0"/>
              <a:t>Like bacteria</a:t>
            </a:r>
          </a:p>
          <a:p>
            <a:r>
              <a:rPr lang="en-US" dirty="0"/>
              <a:t>Trafficking to </a:t>
            </a:r>
            <a:r>
              <a:rPr lang="en-US" dirty="0" err="1"/>
              <a:t>phagosome</a:t>
            </a:r>
            <a:r>
              <a:rPr lang="en-US" dirty="0"/>
              <a:t>/lysosome for digestion</a:t>
            </a:r>
          </a:p>
          <a:p>
            <a:endParaRPr lang="en-US" dirty="0"/>
          </a:p>
          <a:p>
            <a:r>
              <a:rPr lang="en-US" dirty="0"/>
              <a:t>Most cells in multicellular organisms can’t do this efficiently</a:t>
            </a:r>
          </a:p>
          <a:p>
            <a:pPr lvl="1"/>
            <a:r>
              <a:rPr lang="en-US" dirty="0"/>
              <a:t>Only specialized cells like macrophages, neutrophils (movie from lecture 10)</a:t>
            </a:r>
          </a:p>
          <a:p>
            <a:pPr lvl="1"/>
            <a:r>
              <a:rPr lang="en-US" dirty="0"/>
              <a:t>Engulf the large particle with plasma membrane and fuse</a:t>
            </a:r>
          </a:p>
        </p:txBody>
      </p:sp>
      <p:pic>
        <p:nvPicPr>
          <p:cNvPr id="7" name="Picture 2" descr="figure_15_3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74" y="1244567"/>
            <a:ext cx="4294897" cy="554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424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steria-monocytogenes_bka_gram-4_f-350x22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/>
          <a:stretch/>
        </p:blipFill>
        <p:spPr>
          <a:xfrm rot="5400000">
            <a:off x="4469946" y="2326140"/>
            <a:ext cx="5160282" cy="367695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Cell Bio Research: Informing Disease Study and Treatment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3524" y="1947332"/>
            <a:ext cx="5018086" cy="4263571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buNone/>
            </a:pPr>
            <a:r>
              <a:rPr lang="en-US" sz="2400" dirty="0"/>
              <a:t>Hijacking the system:	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/>
              <a:t>Listeria (bacteria that causes severe food poisoning)</a:t>
            </a:r>
          </a:p>
          <a:p>
            <a:pPr lvl="1"/>
            <a:r>
              <a:rPr lang="en-US" dirty="0"/>
              <a:t>Display cell surface markers that initiate endocytosis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Once inside: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Utilize cellular machinery to move, reproduce, and infect new cells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Remain intracellular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avoid detection and elimination by immune response</a:t>
            </a:r>
          </a:p>
          <a:p>
            <a:pPr marL="274320" lvl="1" indent="0">
              <a:buNone/>
            </a:pPr>
            <a:r>
              <a:rPr lang="en-US" sz="1600" dirty="0">
                <a:hlinkClick r:id="rId4"/>
              </a:rPr>
              <a:t>https://www.youtube.com/watch?v=sF4BeU60yT8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3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Import into the 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62" y="1356440"/>
            <a:ext cx="4471619" cy="431466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Most extensive membrane system of the cell</a:t>
            </a:r>
          </a:p>
          <a:p>
            <a:r>
              <a:rPr lang="en-US" sz="2200" dirty="0"/>
              <a:t>Protein trafficking hub</a:t>
            </a:r>
          </a:p>
          <a:p>
            <a:r>
              <a:rPr lang="en-US" sz="2200" dirty="0"/>
              <a:t>Source of membrane for other organelles growing cell</a:t>
            </a:r>
          </a:p>
          <a:p>
            <a:endParaRPr lang="en-US" sz="2200" dirty="0"/>
          </a:p>
          <a:p>
            <a:r>
              <a:rPr lang="en-US" sz="2200" dirty="0"/>
              <a:t>Proteins are synthesized on the subset of ribosomes bound to the outer ER membrane</a:t>
            </a:r>
          </a:p>
          <a:p>
            <a:pPr lvl="1"/>
            <a:r>
              <a:rPr lang="en-US" dirty="0"/>
              <a:t>Soluble proteins transported into the ER lumen</a:t>
            </a:r>
          </a:p>
          <a:p>
            <a:pPr lvl="1"/>
            <a:r>
              <a:rPr lang="en-US" dirty="0" err="1"/>
              <a:t>Transmembrane</a:t>
            </a:r>
            <a:r>
              <a:rPr lang="en-US" dirty="0"/>
              <a:t> proteins inserted into the ER membrane</a:t>
            </a:r>
          </a:p>
        </p:txBody>
      </p:sp>
      <p:pic>
        <p:nvPicPr>
          <p:cNvPr id="5" name="Picture 2" descr="figure_15_1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381" y="409273"/>
            <a:ext cx="4424363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44656" y="5890492"/>
            <a:ext cx="1826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‘Rough’ ER</a:t>
            </a:r>
          </a:p>
        </p:txBody>
      </p:sp>
    </p:spTree>
    <p:extLst>
      <p:ext uri="{BB962C8B-B14F-4D97-AF65-F5344CB8AC3E}">
        <p14:creationId xmlns:p14="http://schemas.microsoft.com/office/powerpoint/2010/main" val="212478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Endocytosis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364"/>
            <a:ext cx="3931920" cy="639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Phagocytosis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754880" y="1417364"/>
            <a:ext cx="3931920" cy="639762"/>
          </a:xfrm>
        </p:spPr>
        <p:txBody>
          <a:bodyPr/>
          <a:lstStyle/>
          <a:p>
            <a:r>
              <a:rPr lang="en-US" dirty="0"/>
              <a:t>Pinocytosis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4"/>
          </p:nvPr>
        </p:nvSpPr>
        <p:spPr>
          <a:xfrm>
            <a:off x="4754880" y="2057127"/>
            <a:ext cx="3931920" cy="4332561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Cellular drinking</a:t>
            </a:r>
          </a:p>
          <a:p>
            <a:r>
              <a:rPr lang="en-US" dirty="0"/>
              <a:t>Ingestion of fluid and molecules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in eukaryote cells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clathrin</a:t>
            </a:r>
            <a:r>
              <a:rPr lang="en-US" dirty="0"/>
              <a:t>-coated vesicles</a:t>
            </a:r>
          </a:p>
          <a:p>
            <a:pPr lvl="1"/>
            <a:r>
              <a:rPr lang="en-US" dirty="0"/>
              <a:t>Takes up~1/4 its cell volume in extra cellular fluid (and any molecules dissolved in it) each hour 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7200" y="2057127"/>
            <a:ext cx="3931920" cy="47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Cellular eating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Ingestion of large particles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Like bacteria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Trafficking to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phagosome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/lysosome for digestion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Most cells in multicellular organisms can’t do this efficiently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Only specialized cells like macrophages, neutrophils (movie from lecture 10)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Engulf the large particle with plasma membrane and fuse</a:t>
            </a:r>
          </a:p>
        </p:txBody>
      </p:sp>
    </p:spTree>
    <p:extLst>
      <p:ext uri="{BB962C8B-B14F-4D97-AF65-F5344CB8AC3E}">
        <p14:creationId xmlns:p14="http://schemas.microsoft.com/office/powerpoint/2010/main" val="387934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multiple_choice_polls/nfqXLZR5SCQWwqb" descr="167958E4-E235-4254-9ED1-85A1DAC596CE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2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72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Endocytosis is balanced by Exocytosis</a:t>
            </a:r>
          </a:p>
        </p:txBody>
      </p:sp>
      <p:pic>
        <p:nvPicPr>
          <p:cNvPr id="4" name="Picture 3" descr="figure_15_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692449" y="1263030"/>
            <a:ext cx="7661248" cy="543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37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ure_15_3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2"/>
          <a:stretch/>
        </p:blipFill>
        <p:spPr bwMode="auto">
          <a:xfrm>
            <a:off x="2391066" y="1283474"/>
            <a:ext cx="6689487" cy="477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659" y="399142"/>
            <a:ext cx="8953342" cy="6458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>
                <a:solidFill>
                  <a:schemeClr val="tx2"/>
                </a:solidFill>
              </a:rPr>
              <a:t>Challenge</a:t>
            </a:r>
          </a:p>
          <a:p>
            <a:pPr marL="0" indent="0">
              <a:buNone/>
            </a:pPr>
            <a:r>
              <a:rPr lang="en-US" sz="1800" dirty="0"/>
              <a:t>Endocytosis alone is indiscriminate &amp; inefficient at taking in extracellular molecules at low concentration   </a:t>
            </a:r>
            <a:r>
              <a:rPr lang="en-US" sz="1800" dirty="0">
                <a:sym typeface="Wingdings"/>
              </a:rPr>
              <a:t>   many vesicles (and fluid) brought into the cell</a:t>
            </a: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u="sng" dirty="0">
                <a:solidFill>
                  <a:srgbClr val="D2533C"/>
                </a:solidFill>
              </a:rPr>
              <a:t>Solution</a:t>
            </a:r>
            <a:r>
              <a:rPr lang="en-US" sz="1800" u="sng" dirty="0"/>
              <a:t> </a:t>
            </a:r>
          </a:p>
          <a:p>
            <a:pPr marL="0" indent="0">
              <a:buNone/>
            </a:pPr>
            <a:r>
              <a:rPr lang="en-US" sz="1800" dirty="0"/>
              <a:t>Receptor mediated</a:t>
            </a:r>
          </a:p>
          <a:p>
            <a:r>
              <a:rPr lang="en-US" sz="1800" dirty="0" err="1">
                <a:sym typeface="Wingdings"/>
              </a:rPr>
              <a:t>Transmembrane</a:t>
            </a:r>
            <a:r>
              <a:rPr lang="en-US" sz="1800" dirty="0">
                <a:sym typeface="Wingdings"/>
              </a:rPr>
              <a:t> receptors bind extracellular cargo</a:t>
            </a:r>
          </a:p>
          <a:p>
            <a:r>
              <a:rPr lang="en-US" sz="1800" dirty="0">
                <a:sym typeface="Wingdings"/>
              </a:rPr>
              <a:t>Concentrates molecular ‘cargo’  fewer vesicles (and fluid) needed for same cargo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70999" y="5264478"/>
            <a:ext cx="1883081" cy="954107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Hydrolyze (break) covalent bonds that hold macromolecules together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772359" y="1308132"/>
            <a:ext cx="2433292" cy="27357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1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45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</a:t>
            </a:r>
            <a:r>
              <a:rPr lang="en-US" dirty="0" err="1"/>
              <a:t>endocytosed</a:t>
            </a:r>
            <a:r>
              <a:rPr lang="en-US" dirty="0"/>
              <a:t> membrane go?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7568" y="1291975"/>
            <a:ext cx="393611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Fluid and molecules to the endosome </a:t>
            </a:r>
          </a:p>
          <a:p>
            <a:pPr lvl="1"/>
            <a:r>
              <a:rPr lang="en-US" dirty="0">
                <a:sym typeface="Wingdings"/>
              </a:rPr>
              <a:t>Acidic environment releases ligand for sorting</a:t>
            </a:r>
          </a:p>
          <a:p>
            <a:pPr lvl="1"/>
            <a:r>
              <a:rPr lang="en-US" dirty="0">
                <a:sym typeface="Wingdings"/>
              </a:rPr>
              <a:t>Fuse with lysosome</a:t>
            </a:r>
            <a:endParaRPr lang="en-US" dirty="0"/>
          </a:p>
          <a:p>
            <a:r>
              <a:rPr lang="en-US" dirty="0"/>
              <a:t>Membranes directed by receptors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 to the cell membrane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the lysosome for degradation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a different membrane</a:t>
            </a:r>
          </a:p>
          <a:p>
            <a:pPr lvl="1"/>
            <a:r>
              <a:rPr lang="en-US" dirty="0"/>
              <a:t>Is endosome pH doesn’t release ligand it goes too!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171" y="43929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figure_15_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051797" cy="506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09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figure_15_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1"/>
          <a:stretch/>
        </p:blipFill>
        <p:spPr bwMode="auto">
          <a:xfrm>
            <a:off x="14515" y="1529859"/>
            <a:ext cx="6662057" cy="502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400352"/>
            <a:ext cx="8229600" cy="990600"/>
          </a:xfrm>
        </p:spPr>
        <p:txBody>
          <a:bodyPr/>
          <a:lstStyle/>
          <a:p>
            <a:r>
              <a:rPr lang="en-US" dirty="0"/>
              <a:t>All paths lead to the lysosome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6572" y="1563915"/>
            <a:ext cx="2467428" cy="4876800"/>
          </a:xfrm>
        </p:spPr>
        <p:txBody>
          <a:bodyPr>
            <a:noAutofit/>
          </a:bodyPr>
          <a:lstStyle/>
          <a:p>
            <a:r>
              <a:rPr lang="en-US" sz="2200" dirty="0" err="1"/>
              <a:t>Endocytosed</a:t>
            </a:r>
            <a:r>
              <a:rPr lang="en-US" sz="2200" dirty="0"/>
              <a:t> material  destined for degradation     </a:t>
            </a:r>
            <a:r>
              <a:rPr lang="en-US" sz="2200" dirty="0">
                <a:sym typeface="Wingdings"/>
              </a:rPr>
              <a:t></a:t>
            </a:r>
            <a:r>
              <a:rPr lang="en-US" sz="2200" dirty="0"/>
              <a:t> lysosome</a:t>
            </a:r>
          </a:p>
          <a:p>
            <a:endParaRPr lang="en-US" sz="2200" dirty="0"/>
          </a:p>
          <a:p>
            <a:r>
              <a:rPr lang="en-US" sz="2200" dirty="0"/>
              <a:t>Acid-activated hydrolytic enzymes break covalent bonds</a:t>
            </a:r>
          </a:p>
          <a:p>
            <a:endParaRPr lang="en-US" sz="2200" dirty="0"/>
          </a:p>
          <a:p>
            <a:r>
              <a:rPr lang="en-US" sz="2200" dirty="0"/>
              <a:t>Release/recycle subunits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8110" y="5613598"/>
            <a:ext cx="3173214" cy="830997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Digestion of damaged or excess cellular components: starved or extensive remodeling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3236" y="2239907"/>
            <a:ext cx="1985121" cy="830997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Engulfment of large particles: bacteria, cell debris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359" y="4475906"/>
            <a:ext cx="1364192" cy="156966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Take up of small molecules from extracellular space</a:t>
            </a:r>
          </a:p>
        </p:txBody>
      </p:sp>
    </p:spTree>
    <p:extLst>
      <p:ext uri="{BB962C8B-B14F-4D97-AF65-F5344CB8AC3E}">
        <p14:creationId xmlns:p14="http://schemas.microsoft.com/office/powerpoint/2010/main" val="318330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Cell </a:t>
            </a:r>
            <a:r>
              <a:rPr lang="en-US" dirty="0" smtClean="0"/>
              <a:t>signaling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93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Communicating with signaling molecules</a:t>
            </a:r>
          </a:p>
        </p:txBody>
      </p:sp>
      <p:pic>
        <p:nvPicPr>
          <p:cNvPr id="4" name="16.8 Lymphocyte Hom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8272" y="1195530"/>
            <a:ext cx="4477457" cy="3357642"/>
          </a:xfrm>
        </p:spPr>
      </p:pic>
      <p:sp>
        <p:nvSpPr>
          <p:cNvPr id="5" name="TextBox 4"/>
          <p:cNvSpPr txBox="1"/>
          <p:nvPr/>
        </p:nvSpPr>
        <p:spPr>
          <a:xfrm>
            <a:off x="1346547" y="4850275"/>
            <a:ext cx="647004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Signaling cell </a:t>
            </a:r>
            <a:r>
              <a:rPr lang="en-US" dirty="0">
                <a:sym typeface="Wingdings"/>
              </a:rPr>
              <a:t> damaged cells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Extracellular signaling molecule </a:t>
            </a:r>
            <a:r>
              <a:rPr lang="en-US" dirty="0">
                <a:sym typeface="Wingdings"/>
              </a:rPr>
              <a:t> chemical signal released by damaged cells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Target cell </a:t>
            </a:r>
            <a:r>
              <a:rPr lang="en-US" dirty="0">
                <a:sym typeface="Wingdings"/>
              </a:rPr>
              <a:t> lymphocytes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/>
              </a:rPr>
              <a:t>Response by target cell  “crawls” towards the signal to </a:t>
            </a:r>
            <a:r>
              <a:rPr lang="en-US" dirty="0" err="1">
                <a:sym typeface="Wingdings"/>
              </a:rPr>
              <a:t>phagocytose</a:t>
            </a:r>
            <a:r>
              <a:rPr lang="en-US" dirty="0">
                <a:sym typeface="Wingdings"/>
              </a:rPr>
              <a:t>/clear damaged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signaling requires an INPUT and an OUTPUT</a:t>
            </a:r>
          </a:p>
        </p:txBody>
      </p:sp>
      <p:pic>
        <p:nvPicPr>
          <p:cNvPr id="4" name="Picture 2" descr="figure_16_02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3266" r="2566" b="6161"/>
          <a:stretch/>
        </p:blipFill>
        <p:spPr bwMode="auto">
          <a:xfrm>
            <a:off x="160286" y="2120587"/>
            <a:ext cx="5425060" cy="39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5346" y="1600200"/>
            <a:ext cx="3558654" cy="4876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Input</a:t>
            </a:r>
            <a:r>
              <a:rPr lang="en-US" dirty="0"/>
              <a:t> comes from extracellular source</a:t>
            </a:r>
          </a:p>
          <a:p>
            <a:r>
              <a:rPr lang="en-US" dirty="0"/>
              <a:t>Target cell </a:t>
            </a:r>
            <a:r>
              <a:rPr lang="en-US" i="1" dirty="0"/>
              <a:t>typically </a:t>
            </a:r>
            <a:r>
              <a:rPr lang="en-US" dirty="0"/>
              <a:t>has membrane-bound </a:t>
            </a:r>
            <a:r>
              <a:rPr lang="en-US" b="1" dirty="0"/>
              <a:t>receptor</a:t>
            </a:r>
          </a:p>
          <a:p>
            <a:r>
              <a:rPr lang="en-US" dirty="0"/>
              <a:t>Incoming signal is converted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ym typeface="Wingdings"/>
              </a:rPr>
              <a:t>output</a:t>
            </a:r>
            <a:r>
              <a:rPr lang="en-US" dirty="0">
                <a:sym typeface="Wingdings"/>
              </a:rPr>
              <a:t> intracellular signal that alters cell </a:t>
            </a:r>
            <a:r>
              <a:rPr lang="en-US" b="1" dirty="0">
                <a:sym typeface="Wingdings"/>
              </a:rPr>
              <a:t>behavior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cells can both send and receive messages</a:t>
            </a:r>
          </a:p>
        </p:txBody>
      </p:sp>
    </p:spTree>
    <p:extLst>
      <p:ext uri="{BB962C8B-B14F-4D97-AF65-F5344CB8AC3E}">
        <p14:creationId xmlns:p14="http://schemas.microsoft.com/office/powerpoint/2010/main" val="28496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&amp; short range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434" y="1365949"/>
            <a:ext cx="2732566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Long/mid range signals may be systemic &amp; travel in blood or local in extracellular fluid</a:t>
            </a:r>
          </a:p>
          <a:p>
            <a:pPr>
              <a:buFont typeface="Wingdings" charset="2"/>
              <a:buChar char="²"/>
            </a:pPr>
            <a:r>
              <a:rPr lang="en-US" dirty="0"/>
              <a:t>1 input source, many targets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Short range signals require direct (or near direct) contact</a:t>
            </a:r>
          </a:p>
          <a:p>
            <a:pPr>
              <a:buFont typeface="Wingdings" charset="2"/>
              <a:buChar char="²"/>
            </a:pPr>
            <a:r>
              <a:rPr lang="en-US" dirty="0"/>
              <a:t>I input, 1 target</a:t>
            </a:r>
          </a:p>
          <a:p>
            <a:endParaRPr lang="en-US" dirty="0"/>
          </a:p>
        </p:txBody>
      </p:sp>
      <p:pic>
        <p:nvPicPr>
          <p:cNvPr id="4" name="Picture 2" descr="figure_16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"/>
          <a:stretch/>
        </p:blipFill>
        <p:spPr bwMode="auto">
          <a:xfrm>
            <a:off x="155415" y="1443966"/>
            <a:ext cx="6132722" cy="541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142540"/>
            <a:ext cx="9144000" cy="27154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9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3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Import into the 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62" y="1356440"/>
            <a:ext cx="4471619" cy="47330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 the surface, looks much like import into mitochondria and chloroplasts:</a:t>
            </a:r>
          </a:p>
          <a:p>
            <a:pPr marL="274320" lvl="1" indent="0">
              <a:buNone/>
            </a:pPr>
            <a:r>
              <a:rPr lang="en-US" dirty="0"/>
              <a:t>Similarities: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Need signal/localization sequence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Need protein </a:t>
            </a:r>
            <a:r>
              <a:rPr lang="en-US" dirty="0" err="1"/>
              <a:t>translocator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Differences: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No chaperones needed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Signal peptide remains in the membrane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Protein can be fully transported, or remain in the membrane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0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33400"/>
            <a:ext cx="9144000" cy="990600"/>
          </a:xfrm>
        </p:spPr>
        <p:txBody>
          <a:bodyPr/>
          <a:lstStyle/>
          <a:p>
            <a:r>
              <a:rPr lang="en-US" dirty="0"/>
              <a:t>Receptor specificity limits signal response</a:t>
            </a:r>
          </a:p>
        </p:txBody>
      </p:sp>
      <p:pic>
        <p:nvPicPr>
          <p:cNvPr id="4" name="Picture 2" descr="figure_16_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"/>
          <a:stretch/>
        </p:blipFill>
        <p:spPr bwMode="auto">
          <a:xfrm>
            <a:off x="155415" y="1443966"/>
            <a:ext cx="6132722" cy="541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8136" y="1600200"/>
            <a:ext cx="2855864" cy="4876800"/>
          </a:xfrm>
        </p:spPr>
        <p:txBody>
          <a:bodyPr/>
          <a:lstStyle/>
          <a:p>
            <a:r>
              <a:rPr lang="en-US" dirty="0"/>
              <a:t>MANY signal molecules</a:t>
            </a:r>
          </a:p>
          <a:p>
            <a:endParaRPr lang="en-US" dirty="0"/>
          </a:p>
          <a:p>
            <a:r>
              <a:rPr lang="en-US" dirty="0"/>
              <a:t>Cells ONLY respond to those they have receptors for</a:t>
            </a:r>
          </a:p>
          <a:p>
            <a:endParaRPr lang="en-US" dirty="0"/>
          </a:p>
          <a:p>
            <a:r>
              <a:rPr lang="en-US" dirty="0"/>
              <a:t>Each receptor activated by a SINGLE signal</a:t>
            </a:r>
          </a:p>
        </p:txBody>
      </p:sp>
    </p:spTree>
    <p:extLst>
      <p:ext uri="{BB962C8B-B14F-4D97-AF65-F5344CB8AC3E}">
        <p14:creationId xmlns:p14="http://schemas.microsoft.com/office/powerpoint/2010/main" val="553129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530"/>
            <a:ext cx="9144000" cy="990600"/>
          </a:xfrm>
        </p:spPr>
        <p:txBody>
          <a:bodyPr>
            <a:noAutofit/>
          </a:bodyPr>
          <a:lstStyle/>
          <a:p>
            <a:r>
              <a:rPr lang="en-US" sz="3400" dirty="0"/>
              <a:t>One signal, Many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31698"/>
            <a:ext cx="91440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output in different target cells, even with same INPUT (same signal &amp; same receptor)</a:t>
            </a:r>
          </a:p>
          <a:p>
            <a:r>
              <a:rPr lang="en-US" dirty="0"/>
              <a:t>Cellular response is dictated by the intracellular </a:t>
            </a:r>
            <a:r>
              <a:rPr lang="en-US" i="1" dirty="0"/>
              <a:t>effector proteins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effectors in different cells = Complex/differential behavioral response to a single stimuli</a:t>
            </a:r>
          </a:p>
        </p:txBody>
      </p:sp>
      <p:pic>
        <p:nvPicPr>
          <p:cNvPr id="4" name="Picture 3" descr="figure_16_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3" b="6168"/>
          <a:stretch/>
        </p:blipFill>
        <p:spPr bwMode="auto">
          <a:xfrm>
            <a:off x="1689166" y="2374966"/>
            <a:ext cx="6794245" cy="3538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51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1201"/>
            <a:ext cx="8229600" cy="990600"/>
          </a:xfrm>
        </p:spPr>
        <p:txBody>
          <a:bodyPr/>
          <a:lstStyle/>
          <a:p>
            <a:r>
              <a:rPr lang="en-US" dirty="0"/>
              <a:t>One cell many signals</a:t>
            </a:r>
          </a:p>
        </p:txBody>
      </p:sp>
      <p:pic>
        <p:nvPicPr>
          <p:cNvPr id="4" name="Picture 2" descr="figure_16_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"/>
          <a:stretch/>
        </p:blipFill>
        <p:spPr bwMode="auto">
          <a:xfrm>
            <a:off x="4253740" y="1119124"/>
            <a:ext cx="4890260" cy="552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07" y="1097280"/>
            <a:ext cx="4401697" cy="5216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Complex behaviors require ability to sense a variety of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signal has it’s own receptor (input)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Each signal/receptor has it’s own downstream effector proteins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Effector molecules regulate cellular behavior (output)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Speed of response depends on what needs to be accomplished in response to stimuli (muscle contraction </a:t>
            </a:r>
            <a:r>
              <a:rPr lang="en-US" sz="2000" dirty="0" err="1"/>
              <a:t>vs</a:t>
            </a:r>
            <a:r>
              <a:rPr lang="en-US" sz="2000" dirty="0"/>
              <a:t> cell division)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5382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Signaling pathways </a:t>
            </a:r>
            <a:r>
              <a:rPr lang="en-US"/>
              <a:t>and molecules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0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16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2" b="3466"/>
          <a:stretch/>
        </p:blipFill>
        <p:spPr bwMode="auto">
          <a:xfrm>
            <a:off x="5241395" y="937003"/>
            <a:ext cx="3204465" cy="578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" y="354971"/>
            <a:ext cx="9116507" cy="990600"/>
          </a:xfrm>
        </p:spPr>
        <p:txBody>
          <a:bodyPr>
            <a:noAutofit/>
          </a:bodyPr>
          <a:lstStyle/>
          <a:p>
            <a:r>
              <a:rPr lang="en-US" sz="3600" dirty="0"/>
              <a:t>Intracellular signaling pathways respond to external stimuli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398" y="3210355"/>
            <a:ext cx="1934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Intracellular signaling molecules</a:t>
            </a:r>
          </a:p>
        </p:txBody>
      </p:sp>
      <p:sp>
        <p:nvSpPr>
          <p:cNvPr id="8" name="Left Brace 7"/>
          <p:cNvSpPr/>
          <p:nvPr/>
        </p:nvSpPr>
        <p:spPr>
          <a:xfrm>
            <a:off x="5340035" y="1886335"/>
            <a:ext cx="491935" cy="350143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5356805" y="5449413"/>
            <a:ext cx="491935" cy="6948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74424" y="5497868"/>
            <a:ext cx="1571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Effector proteins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5361245" y="6168947"/>
            <a:ext cx="491935" cy="4976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0224" y="6118770"/>
            <a:ext cx="15712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 cell</a:t>
            </a:r>
          </a:p>
          <a:p>
            <a:pPr algn="ctr"/>
            <a:r>
              <a:rPr lang="en-US" sz="1600" dirty="0"/>
              <a:t>responses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053" y="1861946"/>
            <a:ext cx="31172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signaling cascade transmits the message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Intracellular signaling molecules can: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Relay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Amplify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Integrate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Distribute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rgbClr val="0000FF"/>
                </a:solidFill>
              </a:rPr>
              <a:t>Enable diverse and multifaceted cellular response to a single stimuli</a:t>
            </a:r>
          </a:p>
        </p:txBody>
      </p:sp>
      <p:sp>
        <p:nvSpPr>
          <p:cNvPr id="3" name="Oval 2"/>
          <p:cNvSpPr/>
          <p:nvPr/>
        </p:nvSpPr>
        <p:spPr>
          <a:xfrm>
            <a:off x="6634258" y="810205"/>
            <a:ext cx="1105710" cy="240015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81402" y="2896683"/>
            <a:ext cx="2282579" cy="932141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988348" y="3656870"/>
            <a:ext cx="2375633" cy="1992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51463" y="5294337"/>
            <a:ext cx="3227057" cy="155371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0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3" grpId="0" animBg="1"/>
      <p:bldP spid="3" grpId="1" animBg="1"/>
      <p:bldP spid="14" grpId="0" animBg="1"/>
      <p:bldP spid="14" grpId="1" animBg="1"/>
      <p:bldP spid="4" grpId="0" animBg="1"/>
      <p:bldP spid="4" grpId="1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98" y="200517"/>
            <a:ext cx="8555797" cy="990600"/>
          </a:xfrm>
        </p:spPr>
        <p:txBody>
          <a:bodyPr>
            <a:normAutofit/>
          </a:bodyPr>
          <a:lstStyle/>
          <a:p>
            <a:r>
              <a:rPr lang="en-US" sz="3600" dirty="0"/>
              <a:t>Intracellular signaling as a molecular switch</a:t>
            </a:r>
          </a:p>
        </p:txBody>
      </p:sp>
      <p:pic>
        <p:nvPicPr>
          <p:cNvPr id="4" name="Picture 2" descr="figure_16_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9"/>
          <a:stretch/>
        </p:blipFill>
        <p:spPr bwMode="auto">
          <a:xfrm>
            <a:off x="304800" y="1349995"/>
            <a:ext cx="8531225" cy="45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275" y="5965358"/>
            <a:ext cx="894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Molecular Switch Proteins: </a:t>
            </a:r>
            <a:r>
              <a:rPr lang="en-US" sz="2400" dirty="0"/>
              <a:t>addition or removal of a phosphate to regulate function</a:t>
            </a:r>
          </a:p>
        </p:txBody>
      </p:sp>
    </p:spTree>
    <p:extLst>
      <p:ext uri="{BB962C8B-B14F-4D97-AF65-F5344CB8AC3E}">
        <p14:creationId xmlns:p14="http://schemas.microsoft.com/office/powerpoint/2010/main" val="1790046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Cell Surface receptors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930"/>
            <a:ext cx="8229600" cy="990600"/>
          </a:xfrm>
        </p:spPr>
        <p:txBody>
          <a:bodyPr/>
          <a:lstStyle/>
          <a:p>
            <a:r>
              <a:rPr lang="en-US" dirty="0"/>
              <a:t>Cell Surface 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Transmembrane</a:t>
            </a:r>
            <a:r>
              <a:rPr lang="en-US" dirty="0"/>
              <a:t> proteins with extracellular and intracellular domains</a:t>
            </a:r>
          </a:p>
          <a:p>
            <a:endParaRPr lang="en-US" dirty="0"/>
          </a:p>
          <a:p>
            <a:r>
              <a:rPr lang="en-US" dirty="0"/>
              <a:t>Extracellular domain: receives signal as binds ligand</a:t>
            </a:r>
          </a:p>
          <a:p>
            <a:endParaRPr lang="en-US" dirty="0"/>
          </a:p>
          <a:p>
            <a:r>
              <a:rPr lang="en-US" dirty="0"/>
              <a:t>Intracellular domain: initiates signal cascade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Ion-channel-coupled receptors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G-protein-coupled receptors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Enzyme-coupled receptors</a:t>
            </a:r>
          </a:p>
        </p:txBody>
      </p:sp>
    </p:spTree>
    <p:extLst>
      <p:ext uri="{BB962C8B-B14F-4D97-AF65-F5344CB8AC3E}">
        <p14:creationId xmlns:p14="http://schemas.microsoft.com/office/powerpoint/2010/main" val="294983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930"/>
            <a:ext cx="8229600" cy="990600"/>
          </a:xfrm>
        </p:spPr>
        <p:txBody>
          <a:bodyPr/>
          <a:lstStyle/>
          <a:p>
            <a:r>
              <a:rPr lang="en-US" dirty="0"/>
              <a:t>Cell Surface 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Transmembrane</a:t>
            </a:r>
            <a:r>
              <a:rPr lang="en-US" dirty="0">
                <a:solidFill>
                  <a:schemeClr val="bg1"/>
                </a:solidFill>
              </a:rPr>
              <a:t> proteins with extracellular and intracellular domains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Extracellular domain: receives signal as binds ligand</a:t>
            </a:r>
          </a:p>
          <a:p>
            <a:endParaRPr lang="en-US" dirty="0"/>
          </a:p>
          <a:p>
            <a:r>
              <a:rPr lang="en-US" dirty="0"/>
              <a:t>Intracellular domain: initiates signal cascade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Ion-channel-coupled receptors</a:t>
            </a:r>
          </a:p>
          <a:p>
            <a:pPr lvl="1"/>
            <a:r>
              <a:rPr lang="en-US" sz="2400" dirty="0"/>
              <a:t>Ligand binding opens the ion channel</a:t>
            </a:r>
          </a:p>
          <a:p>
            <a:pPr lvl="1"/>
            <a:r>
              <a:rPr lang="en-US" sz="2400" dirty="0"/>
              <a:t>Influx of ions is the output/start of signal cascade</a:t>
            </a:r>
          </a:p>
        </p:txBody>
      </p:sp>
      <p:pic>
        <p:nvPicPr>
          <p:cNvPr id="4" name="Picture 2" descr="figure_16_1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3"/>
          <a:stretch/>
        </p:blipFill>
        <p:spPr bwMode="auto">
          <a:xfrm>
            <a:off x="1311988" y="1096989"/>
            <a:ext cx="6614845" cy="251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616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10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Neurons relay message via ion-channel-coupled receptors</a:t>
            </a:r>
          </a:p>
        </p:txBody>
      </p:sp>
      <p:pic>
        <p:nvPicPr>
          <p:cNvPr id="4" name="16.1 Calcium Signal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1" y="2003617"/>
            <a:ext cx="5226188" cy="3919641"/>
          </a:xfrm>
        </p:spPr>
      </p:pic>
      <p:sp>
        <p:nvSpPr>
          <p:cNvPr id="5" name="TextBox 4"/>
          <p:cNvSpPr txBox="1"/>
          <p:nvPr/>
        </p:nvSpPr>
        <p:spPr>
          <a:xfrm>
            <a:off x="5835082" y="3357362"/>
            <a:ext cx="321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Signaling molecule: </a:t>
            </a:r>
            <a:r>
              <a:rPr lang="en-US" dirty="0"/>
              <a:t>Neurotransmitters from neighboring cells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Receptor:</a:t>
            </a:r>
          </a:p>
          <a:p>
            <a:r>
              <a:rPr lang="en-US" dirty="0"/>
              <a:t>Ion-Channel-Coupled receptor opens a calcium ion channel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Response:</a:t>
            </a:r>
          </a:p>
          <a:p>
            <a:r>
              <a:rPr lang="en-US" dirty="0"/>
              <a:t>Rapid influx of calcium ions</a:t>
            </a:r>
          </a:p>
        </p:txBody>
      </p:sp>
      <p:pic>
        <p:nvPicPr>
          <p:cNvPr id="6" name="Picture 2" descr="figure_16_17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4" t="20142" b="7213"/>
          <a:stretch/>
        </p:blipFill>
        <p:spPr bwMode="auto">
          <a:xfrm>
            <a:off x="5835082" y="1467118"/>
            <a:ext cx="3119961" cy="196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30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ure_15_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"/>
          <a:stretch/>
        </p:blipFill>
        <p:spPr bwMode="auto">
          <a:xfrm>
            <a:off x="3953288" y="966829"/>
            <a:ext cx="5209740" cy="545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3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Import into the ER 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288" y="3690892"/>
            <a:ext cx="5209740" cy="3006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62" y="1356439"/>
            <a:ext cx="4203265" cy="47246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free ribosomes bind a new mRNA and begin translating it = polyribosome</a:t>
            </a:r>
          </a:p>
          <a:p>
            <a:endParaRPr lang="en-US" dirty="0"/>
          </a:p>
          <a:p>
            <a:r>
              <a:rPr lang="en-US" dirty="0"/>
              <a:t>mRNA has an ER localization signal </a:t>
            </a:r>
            <a:r>
              <a:rPr lang="en-US" dirty="0">
                <a:sym typeface="Wingdings"/>
              </a:rPr>
              <a:t> recruited to the ER by signal receptor 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Soluble protein</a:t>
            </a:r>
          </a:p>
          <a:p>
            <a:r>
              <a:rPr lang="en-US" dirty="0"/>
              <a:t>Growing peptide chain is pushed through a protein </a:t>
            </a:r>
            <a:r>
              <a:rPr lang="en-US" dirty="0" err="1"/>
              <a:t>translocator</a:t>
            </a:r>
            <a:r>
              <a:rPr lang="en-US" dirty="0"/>
              <a:t> into the lumen</a:t>
            </a:r>
          </a:p>
          <a:p>
            <a:pPr lvl="1"/>
            <a:r>
              <a:rPr lang="en-US" dirty="0"/>
              <a:t>Force of synthesis is sufficient, no extra energy needed</a:t>
            </a:r>
          </a:p>
        </p:txBody>
      </p:sp>
    </p:spTree>
    <p:extLst>
      <p:ext uri="{BB962C8B-B14F-4D97-AF65-F5344CB8AC3E}">
        <p14:creationId xmlns:p14="http://schemas.microsoft.com/office/powerpoint/2010/main" val="342274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930"/>
            <a:ext cx="8229600" cy="990600"/>
          </a:xfrm>
        </p:spPr>
        <p:txBody>
          <a:bodyPr/>
          <a:lstStyle/>
          <a:p>
            <a:r>
              <a:rPr lang="en-US" dirty="0"/>
              <a:t>Cell Surface 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77053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Transmembrane</a:t>
            </a:r>
            <a:r>
              <a:rPr lang="en-US" dirty="0">
                <a:solidFill>
                  <a:srgbClr val="FFFFFF"/>
                </a:solidFill>
              </a:rPr>
              <a:t> proteins with extracellular and intracellular domains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Extracellular domain: receives signal as binds ligand</a:t>
            </a:r>
          </a:p>
          <a:p>
            <a:endParaRPr lang="en-US" dirty="0"/>
          </a:p>
          <a:p>
            <a:r>
              <a:rPr lang="en-US" dirty="0"/>
              <a:t>Intracellular domain: initiates signal cascade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Ion-channel-coupled receptors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G-protein-coupled receptors</a:t>
            </a:r>
          </a:p>
          <a:p>
            <a:pPr lvl="1"/>
            <a:r>
              <a:rPr lang="en-US" sz="2400" dirty="0"/>
              <a:t>Ligand binding activates the receptor</a:t>
            </a:r>
          </a:p>
          <a:p>
            <a:pPr lvl="1"/>
            <a:r>
              <a:rPr lang="en-US" sz="2400" dirty="0"/>
              <a:t>Active receptor activates G protein (complex)</a:t>
            </a:r>
          </a:p>
          <a:p>
            <a:pPr lvl="1"/>
            <a:r>
              <a:rPr lang="en-US" sz="2400" dirty="0"/>
              <a:t>Active G protein regulates an enzyme/ion channel</a:t>
            </a:r>
          </a:p>
          <a:p>
            <a:pPr lvl="1">
              <a:buFont typeface="Wingdings" charset="2"/>
              <a:buChar char="²"/>
            </a:pPr>
            <a:endParaRPr lang="en-US" sz="2400" dirty="0"/>
          </a:p>
          <a:p>
            <a:pPr lvl="1">
              <a:buFont typeface="Wingdings" charset="2"/>
              <a:buChar char="²"/>
            </a:pPr>
            <a:r>
              <a:rPr lang="en-US" sz="2400" dirty="0"/>
              <a:t>All 3 are integral/anchored to the SAME membrane</a:t>
            </a:r>
          </a:p>
        </p:txBody>
      </p:sp>
      <p:pic>
        <p:nvPicPr>
          <p:cNvPr id="4" name="Picture 2" descr="figure_16_17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4"/>
          <a:stretch/>
        </p:blipFill>
        <p:spPr bwMode="auto">
          <a:xfrm>
            <a:off x="129639" y="1195530"/>
            <a:ext cx="8856525" cy="238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89821" y="1051076"/>
            <a:ext cx="3096344" cy="25291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23015" y="1050190"/>
            <a:ext cx="6215550" cy="25291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706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G-Protein-coupled receptors: </a:t>
            </a:r>
            <a:br>
              <a:rPr lang="en-US" sz="3600" dirty="0"/>
            </a:br>
            <a:r>
              <a:rPr lang="en-US" sz="3600" dirty="0"/>
              <a:t>How things get done!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3" y="1830123"/>
            <a:ext cx="9023576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*Hundreds of GPCRs * varied signal molecules * diverse cellular processes*</a:t>
            </a:r>
          </a:p>
          <a:p>
            <a:endParaRPr lang="en-US" sz="2000" dirty="0"/>
          </a:p>
          <a:p>
            <a:r>
              <a:rPr lang="en-US" sz="2000" dirty="0"/>
              <a:t>Each has a similar 7 </a:t>
            </a:r>
            <a:r>
              <a:rPr lang="en-US" sz="2000" dirty="0">
                <a:latin typeface="Symbol" charset="2"/>
                <a:cs typeface="Symbol" charset="2"/>
              </a:rPr>
              <a:t>a</a:t>
            </a:r>
            <a:r>
              <a:rPr lang="en-US" sz="2000" dirty="0"/>
              <a:t>-helix </a:t>
            </a:r>
            <a:r>
              <a:rPr lang="en-US" sz="2000" dirty="0" err="1"/>
              <a:t>transmembrane</a:t>
            </a:r>
            <a:r>
              <a:rPr lang="en-US" sz="2000" dirty="0"/>
              <a:t> domain STRUCTURE</a:t>
            </a:r>
          </a:p>
          <a:p>
            <a:r>
              <a:rPr lang="en-US" sz="2000" dirty="0"/>
              <a:t>Attractive drug targets </a:t>
            </a:r>
            <a:r>
              <a:rPr lang="en-US" sz="2000" dirty="0">
                <a:sym typeface="Wingdings"/>
              </a:rPr>
              <a:t> 1/3 of existing drugs target GPCRs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13067" y="3514180"/>
            <a:ext cx="435715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 Protein regulation:</a:t>
            </a:r>
          </a:p>
          <a:p>
            <a:r>
              <a:rPr lang="en-US" dirty="0"/>
              <a:t>INACTIVE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3 subunits (2 membrane associated) bound with GDP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2" descr="figure_16_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1510" r="9343" b="76590"/>
          <a:stretch/>
        </p:blipFill>
        <p:spPr bwMode="auto">
          <a:xfrm>
            <a:off x="4970221" y="3786854"/>
            <a:ext cx="4015626" cy="165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36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706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G-Protein-coupled receptors: </a:t>
            </a:r>
            <a:br>
              <a:rPr lang="en-US" sz="3600" dirty="0"/>
            </a:br>
            <a:r>
              <a:rPr lang="en-US" sz="3600" dirty="0"/>
              <a:t>How things get done!</a:t>
            </a:r>
          </a:p>
        </p:txBody>
      </p:sp>
      <p:pic>
        <p:nvPicPr>
          <p:cNvPr id="4" name="Picture 2" descr="figure_16_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28943" r="-1348" b="3326"/>
          <a:stretch/>
        </p:blipFill>
        <p:spPr bwMode="auto">
          <a:xfrm>
            <a:off x="5572338" y="2518204"/>
            <a:ext cx="3571661" cy="427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3066" y="3514180"/>
            <a:ext cx="47184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 Protein regulation:</a:t>
            </a:r>
          </a:p>
          <a:p>
            <a:r>
              <a:rPr lang="en-US" dirty="0"/>
              <a:t>INACTIVE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3 subunits (2 membrane associated) bound with GDP</a:t>
            </a:r>
          </a:p>
          <a:p>
            <a:r>
              <a:rPr lang="en-US" dirty="0"/>
              <a:t>ACTIVE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Ligand binds and activates the  </a:t>
            </a:r>
            <a:r>
              <a:rPr lang="en-US" i="1" dirty="0">
                <a:solidFill>
                  <a:srgbClr val="0000FF"/>
                </a:solidFill>
              </a:rPr>
              <a:t>receptor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92934"/>
                </a:solidFill>
              </a:rPr>
              <a:t>Receptor causes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-subunit to lose affinity for GDP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Binds GTP </a:t>
            </a:r>
            <a:r>
              <a:rPr lang="en-US" dirty="0">
                <a:sym typeface="Wingdings"/>
              </a:rPr>
              <a:t> conformational change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-subunit active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>
                <a:latin typeface="Symbol" charset="2"/>
                <a:cs typeface="Symbol" charset="2"/>
              </a:rPr>
              <a:t>bg</a:t>
            </a:r>
            <a:r>
              <a:rPr lang="en-US" dirty="0">
                <a:latin typeface="Symbol" charset="2"/>
                <a:cs typeface="Symbol" charset="2"/>
              </a:rPr>
              <a:t>-</a:t>
            </a:r>
            <a:r>
              <a:rPr lang="en-US" dirty="0">
                <a:cs typeface="Symbol" charset="2"/>
              </a:rPr>
              <a:t>subunit released and active</a:t>
            </a:r>
            <a:endParaRPr lang="en-US" dirty="0">
              <a:latin typeface="Symbol" charset="2"/>
              <a:cs typeface="Symbol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292934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1492" y="4412332"/>
            <a:ext cx="3812508" cy="24259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7706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G-Protein-coupled receptors: </a:t>
            </a:r>
            <a:br>
              <a:rPr lang="en-US" sz="3600" dirty="0"/>
            </a:br>
            <a:r>
              <a:rPr lang="en-US" sz="3600" dirty="0"/>
              <a:t>how things get done!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3067" y="3514180"/>
            <a:ext cx="4357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 Protein recycling:</a:t>
            </a:r>
          </a:p>
          <a:p>
            <a:r>
              <a:rPr lang="en-US" dirty="0"/>
              <a:t>GTP </a:t>
            </a:r>
            <a:r>
              <a:rPr lang="en-US" dirty="0">
                <a:sym typeface="Wingdings"/>
              </a:rPr>
              <a:t> GDP + P hydrolysis regulates duration of 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a</a:t>
            </a:r>
            <a:r>
              <a:rPr lang="en-US" dirty="0">
                <a:sym typeface="Wingdings"/>
              </a:rPr>
              <a:t>-subunit activity</a:t>
            </a:r>
          </a:p>
          <a:p>
            <a:endParaRPr lang="en-US" dirty="0">
              <a:latin typeface="Symbol" charset="2"/>
              <a:cs typeface="Symbol" charset="2"/>
              <a:sym typeface="Wingdings"/>
            </a:endParaRPr>
          </a:p>
          <a:p>
            <a:r>
              <a:rPr lang="en-US" dirty="0">
                <a:cs typeface="Symbol" charset="2"/>
                <a:sym typeface="Wingdings"/>
              </a:rPr>
              <a:t>G Protein complex reforms to inactivate </a:t>
            </a:r>
            <a:r>
              <a:rPr lang="en-US" dirty="0" err="1">
                <a:latin typeface="Symbol" charset="2"/>
                <a:cs typeface="Symbol" charset="2"/>
                <a:sym typeface="Wingdings"/>
              </a:rPr>
              <a:t>bg</a:t>
            </a:r>
            <a:r>
              <a:rPr lang="en-US" dirty="0">
                <a:cs typeface="Symbol" charset="2"/>
                <a:sym typeface="Wingdings"/>
              </a:rPr>
              <a:t>-subunit</a:t>
            </a:r>
          </a:p>
          <a:p>
            <a:endParaRPr lang="en-US" dirty="0">
              <a:cs typeface="Symbol" charset="2"/>
              <a:sym typeface="Wingdings"/>
            </a:endParaRPr>
          </a:p>
          <a:p>
            <a:r>
              <a:rPr lang="en-US" dirty="0">
                <a:cs typeface="Symbol" charset="2"/>
                <a:sym typeface="Wingdings"/>
              </a:rPr>
              <a:t>G protein ready to be re-used in next round of signaling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1492" y="4412332"/>
            <a:ext cx="3812508" cy="24259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figure_16_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1"/>
          <a:stretch/>
        </p:blipFill>
        <p:spPr bwMode="auto">
          <a:xfrm>
            <a:off x="5528548" y="1046524"/>
            <a:ext cx="3596576" cy="582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31493" y="5266331"/>
            <a:ext cx="3812508" cy="15719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45460" y="3846751"/>
            <a:ext cx="3812508" cy="15719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2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XXYtyOFh0SOpu58" descr="79B7D649-9BD6-4F1F-986A-8D4540629B74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21" y="1609239"/>
            <a:ext cx="6412828" cy="5227442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0" y="377362"/>
            <a:ext cx="91440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Calibri" charset="0"/>
                <a:ea typeface="MS PGothic" charset="0"/>
              </a:rPr>
              <a:t>Regulation of G protein activity relies on affinities for GTP and GDP, and rates of hydrolysis</a:t>
            </a:r>
            <a:endParaRPr lang="en-US" sz="32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G-protein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18082" cy="4876800"/>
          </a:xfrm>
        </p:spPr>
        <p:txBody>
          <a:bodyPr/>
          <a:lstStyle/>
          <a:p>
            <a:r>
              <a:rPr lang="en-US" dirty="0"/>
              <a:t>In the absence of GDP binding…</a:t>
            </a:r>
          </a:p>
          <a:p>
            <a:endParaRPr lang="en-US" dirty="0"/>
          </a:p>
          <a:p>
            <a:r>
              <a:rPr lang="en-US" dirty="0"/>
              <a:t>Would be impossible to maintain an inactive state</a:t>
            </a:r>
          </a:p>
          <a:p>
            <a:endParaRPr lang="en-US" dirty="0"/>
          </a:p>
          <a:p>
            <a:r>
              <a:rPr lang="en-US" dirty="0"/>
              <a:t>Cytoplasmic GTP levels &gt;&gt; GDP levels</a:t>
            </a:r>
          </a:p>
          <a:p>
            <a:endParaRPr lang="en-US" dirty="0"/>
          </a:p>
          <a:p>
            <a:r>
              <a:rPr lang="en-US" dirty="0"/>
              <a:t>Release of GDP rapidly leads to binding of GTP </a:t>
            </a:r>
            <a:r>
              <a:rPr lang="en-US" dirty="0">
                <a:sym typeface="Wingdings"/>
              </a:rPr>
              <a:t> activation of BOTH </a:t>
            </a:r>
            <a:r>
              <a:rPr lang="en-US" dirty="0">
                <a:latin typeface="Symbol" charset="2"/>
                <a:cs typeface="Symbol" charset="2"/>
                <a:sym typeface="Wingdings"/>
              </a:rPr>
              <a:t>a</a:t>
            </a:r>
            <a:r>
              <a:rPr lang="en-US" dirty="0">
                <a:sym typeface="Wingdings"/>
              </a:rPr>
              <a:t>, and </a:t>
            </a:r>
            <a:r>
              <a:rPr lang="en-US" dirty="0" err="1">
                <a:latin typeface="Symbol" charset="2"/>
                <a:cs typeface="Symbol" charset="2"/>
                <a:sym typeface="Wingdings"/>
              </a:rPr>
              <a:t>bg</a:t>
            </a:r>
            <a:r>
              <a:rPr lang="en-US" dirty="0">
                <a:sym typeface="Wingdings"/>
              </a:rPr>
              <a:t> subunits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4" name="Picture 2" descr="figure_16_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1"/>
          <a:stretch/>
        </p:blipFill>
        <p:spPr bwMode="auto">
          <a:xfrm>
            <a:off x="5547424" y="827550"/>
            <a:ext cx="3596576" cy="582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47424" y="667871"/>
            <a:ext cx="3596576" cy="47626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multiple_choice_polls/1yE2zMDrIpn67EL" descr="352F2C1B-239F-4F5D-AEF8-016A59CCA24B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6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89"/>
            <a:ext cx="8229600" cy="990600"/>
          </a:xfrm>
        </p:spPr>
        <p:txBody>
          <a:bodyPr/>
          <a:lstStyle/>
          <a:p>
            <a:r>
              <a:rPr lang="en-US" dirty="0"/>
              <a:t>Cell Surface 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4617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Transmembrane</a:t>
            </a:r>
            <a:r>
              <a:rPr lang="en-US" dirty="0">
                <a:solidFill>
                  <a:srgbClr val="FFFFFF"/>
                </a:solidFill>
              </a:rPr>
              <a:t> proteins with extracellular and intracellular domains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Extracellular domain: receives signal as binds ligand</a:t>
            </a:r>
          </a:p>
          <a:p>
            <a:endParaRPr lang="en-US" dirty="0"/>
          </a:p>
          <a:p>
            <a:r>
              <a:rPr lang="en-US" dirty="0"/>
              <a:t>Intracellular domain: initiates signal cascade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Ion-channel-coupled receptors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G-protein-coupled receptors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Enzyme Coupled Receptors</a:t>
            </a:r>
          </a:p>
          <a:p>
            <a:pPr lvl="1"/>
            <a:r>
              <a:rPr lang="en-US" dirty="0"/>
              <a:t>Signaling/binding of ligand to a receptor turns on enzyme activity</a:t>
            </a:r>
          </a:p>
          <a:p>
            <a:pPr lvl="1"/>
            <a:r>
              <a:rPr lang="en-US" dirty="0"/>
              <a:t>Often function as </a:t>
            </a:r>
            <a:r>
              <a:rPr lang="en-US" i="1" dirty="0"/>
              <a:t>dimers</a:t>
            </a:r>
          </a:p>
          <a:p>
            <a:pPr lvl="1"/>
            <a:r>
              <a:rPr lang="en-US" dirty="0"/>
              <a:t>Receptor may have intrinsic catalytic activity OR be associated with an enzyme</a:t>
            </a:r>
          </a:p>
        </p:txBody>
      </p:sp>
      <p:pic>
        <p:nvPicPr>
          <p:cNvPr id="7" name="Picture 2" descr="figure_16_17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"/>
          <a:stretch/>
        </p:blipFill>
        <p:spPr bwMode="auto">
          <a:xfrm>
            <a:off x="545656" y="916924"/>
            <a:ext cx="8256239" cy="288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405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80" y="106389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Enzyme Coupled Receptors: Kinase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78024"/>
            <a:ext cx="8229600" cy="1998976"/>
          </a:xfrm>
        </p:spPr>
        <p:txBody>
          <a:bodyPr/>
          <a:lstStyle/>
          <a:p>
            <a:r>
              <a:rPr lang="en-US" dirty="0"/>
              <a:t>Active kinase auto-phosphorylate</a:t>
            </a:r>
          </a:p>
          <a:p>
            <a:r>
              <a:rPr lang="en-US" dirty="0"/>
              <a:t>Recruit &amp; activate a complex of intracellular signaling proteins (sometimes other kinases)</a:t>
            </a:r>
          </a:p>
          <a:p>
            <a:r>
              <a:rPr lang="en-US" dirty="0"/>
              <a:t>Can phosphorylate downstream targets</a:t>
            </a:r>
          </a:p>
        </p:txBody>
      </p:sp>
      <p:pic>
        <p:nvPicPr>
          <p:cNvPr id="4" name="Picture 2" descr="figure_16_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5" y="956835"/>
            <a:ext cx="85312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327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7272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Signal cascade to control complex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33" y="3643701"/>
            <a:ext cx="4181991" cy="263400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Receptor is </a:t>
            </a:r>
            <a:r>
              <a:rPr lang="en-US" dirty="0">
                <a:solidFill>
                  <a:srgbClr val="0000FF"/>
                </a:solidFill>
              </a:rPr>
              <a:t>activated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Signal is </a:t>
            </a:r>
            <a:r>
              <a:rPr lang="en-US" dirty="0">
                <a:solidFill>
                  <a:srgbClr val="0000FF"/>
                </a:solidFill>
              </a:rPr>
              <a:t>relayed</a:t>
            </a:r>
            <a:r>
              <a:rPr lang="en-US" dirty="0"/>
              <a:t> to </a:t>
            </a:r>
            <a:r>
              <a:rPr lang="en-US" dirty="0" err="1"/>
              <a:t>Ras</a:t>
            </a:r>
            <a:r>
              <a:rPr lang="en-US" dirty="0"/>
              <a:t> (a </a:t>
            </a:r>
            <a:r>
              <a:rPr lang="en-US" dirty="0" err="1"/>
              <a:t>GTPase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Ras</a:t>
            </a:r>
            <a:r>
              <a:rPr lang="en-US" dirty="0"/>
              <a:t> initiates a kinase cascade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Kinases </a:t>
            </a:r>
            <a:r>
              <a:rPr lang="en-US" dirty="0">
                <a:solidFill>
                  <a:srgbClr val="0000FF"/>
                </a:solidFill>
              </a:rPr>
              <a:t>amplify</a:t>
            </a:r>
            <a:r>
              <a:rPr lang="en-US" dirty="0"/>
              <a:t> the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Target proteins </a:t>
            </a:r>
            <a:r>
              <a:rPr lang="en-US" dirty="0">
                <a:solidFill>
                  <a:srgbClr val="0000FF"/>
                </a:solidFill>
              </a:rPr>
              <a:t>integrate</a:t>
            </a:r>
            <a:r>
              <a:rPr lang="en-US" dirty="0"/>
              <a:t> the signal to </a:t>
            </a:r>
            <a:r>
              <a:rPr lang="en-US" dirty="0">
                <a:solidFill>
                  <a:srgbClr val="0000FF"/>
                </a:solidFill>
              </a:rPr>
              <a:t>coordinate</a:t>
            </a:r>
            <a:r>
              <a:rPr lang="en-US" dirty="0"/>
              <a:t> a response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2" descr="figure_16_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25" y="1578942"/>
            <a:ext cx="4719637" cy="46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ure_16_3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57" b="5907"/>
          <a:stretch/>
        </p:blipFill>
        <p:spPr bwMode="auto">
          <a:xfrm>
            <a:off x="1576457" y="1313214"/>
            <a:ext cx="3022776" cy="18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69325" y="1578942"/>
            <a:ext cx="381942" cy="238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48972" y="1970768"/>
            <a:ext cx="3495028" cy="21131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58624" y="4083870"/>
            <a:ext cx="4885376" cy="22655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figure_15_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3"/>
          <a:stretch/>
        </p:blipFill>
        <p:spPr bwMode="auto">
          <a:xfrm>
            <a:off x="304800" y="1350876"/>
            <a:ext cx="6896393" cy="45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2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Signals to start and stop: </a:t>
            </a:r>
            <a:r>
              <a:rPr lang="en-US" sz="3600" b="1" dirty="0"/>
              <a:t>soluble</a:t>
            </a:r>
            <a:r>
              <a:rPr lang="en-US" sz="3600" dirty="0"/>
              <a:t> </a:t>
            </a:r>
            <a:r>
              <a:rPr lang="en-US" sz="3600" dirty="0" err="1"/>
              <a:t>vs</a:t>
            </a:r>
            <a:r>
              <a:rPr lang="en-US" sz="3600" dirty="0"/>
              <a:t> </a:t>
            </a:r>
            <a:r>
              <a:rPr lang="en-US" sz="3600" dirty="0" err="1"/>
              <a:t>transmembrane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24104"/>
            <a:ext cx="8229600" cy="1085880"/>
          </a:xfrm>
        </p:spPr>
        <p:txBody>
          <a:bodyPr/>
          <a:lstStyle/>
          <a:p>
            <a:r>
              <a:rPr lang="en-US" dirty="0"/>
              <a:t>Cleavage of the signal sequence releases the newly synthesized protein into the ER lumen</a:t>
            </a:r>
          </a:p>
        </p:txBody>
      </p:sp>
    </p:spTree>
    <p:extLst>
      <p:ext uri="{BB962C8B-B14F-4D97-AF65-F5344CB8AC3E}">
        <p14:creationId xmlns:p14="http://schemas.microsoft.com/office/powerpoint/2010/main" val="116366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tAJcgdwjAd7jxa1" descr="B9E95C23-21D0-4889-82AB-1F775E90ED65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1" y="1638750"/>
            <a:ext cx="6730063" cy="5155749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0" y="323095"/>
            <a:ext cx="91440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MS PGothic" charset="0"/>
              </a:rPr>
              <a:t>Thinking about similarities and differences between mitochondria and ER..</a:t>
            </a:r>
            <a:endParaRPr lang="en-US" sz="36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figure_15_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3"/>
          <a:stretch/>
        </p:blipFill>
        <p:spPr bwMode="auto">
          <a:xfrm>
            <a:off x="304800" y="1350876"/>
            <a:ext cx="6896393" cy="45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2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Signals to start and stop: </a:t>
            </a:r>
            <a:r>
              <a:rPr lang="en-US" sz="3600" b="1" dirty="0"/>
              <a:t>soluble</a:t>
            </a:r>
            <a:r>
              <a:rPr lang="en-US" sz="3600" dirty="0"/>
              <a:t> </a:t>
            </a:r>
            <a:r>
              <a:rPr lang="en-US" sz="3600" dirty="0" err="1"/>
              <a:t>vs</a:t>
            </a:r>
            <a:r>
              <a:rPr lang="en-US" sz="3600" dirty="0"/>
              <a:t> </a:t>
            </a:r>
            <a:r>
              <a:rPr lang="en-US" sz="3600" dirty="0" err="1"/>
              <a:t>transmembrane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24104"/>
            <a:ext cx="8229600" cy="1085880"/>
          </a:xfrm>
        </p:spPr>
        <p:txBody>
          <a:bodyPr/>
          <a:lstStyle/>
          <a:p>
            <a:r>
              <a:rPr lang="en-US" dirty="0"/>
              <a:t>Cleavage of the signal sequence releases the newly synthesized protein into the ER lumen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9690" y="3841805"/>
            <a:ext cx="1469710" cy="20313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Chaperone proteins INSIDE ER lumen assist in folding transported proteins</a:t>
            </a:r>
          </a:p>
        </p:txBody>
      </p:sp>
    </p:spTree>
    <p:extLst>
      <p:ext uri="{BB962C8B-B14F-4D97-AF65-F5344CB8AC3E}">
        <p14:creationId xmlns:p14="http://schemas.microsoft.com/office/powerpoint/2010/main" val="9486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2120"/>
            <a:ext cx="8229600" cy="1085880"/>
          </a:xfrm>
        </p:spPr>
        <p:txBody>
          <a:bodyPr/>
          <a:lstStyle/>
          <a:p>
            <a:r>
              <a:rPr lang="en-US" dirty="0"/>
              <a:t>A defined ‘stop translocation’ signal allows the remainder of the synthesized protein to remain cytosolic </a:t>
            </a:r>
          </a:p>
        </p:txBody>
      </p:sp>
      <p:pic>
        <p:nvPicPr>
          <p:cNvPr id="5" name="Picture 2" descr="figure_15_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997500" y="1379700"/>
            <a:ext cx="6517040" cy="439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247972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Signals to start and stop: soluble </a:t>
            </a:r>
            <a:r>
              <a:rPr lang="en-US" sz="3600" dirty="0" err="1"/>
              <a:t>vs</a:t>
            </a:r>
            <a:r>
              <a:rPr lang="en-US" sz="3600" dirty="0"/>
              <a:t> </a:t>
            </a:r>
            <a:r>
              <a:rPr lang="en-US" sz="3600" b="1" dirty="0" err="1"/>
              <a:t>transmembrane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1173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1234</TotalTime>
  <Words>2327</Words>
  <Application>Microsoft Macintosh PowerPoint</Application>
  <PresentationFormat>On-screen Show (4:3)</PresentationFormat>
  <Paragraphs>501</Paragraphs>
  <Slides>59</Slides>
  <Notes>50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Clarity</vt:lpstr>
      <vt:lpstr>Chapter 15 &amp; 16 Objectives</vt:lpstr>
      <vt:lpstr>Import without pores</vt:lpstr>
      <vt:lpstr>Import into the ER </vt:lpstr>
      <vt:lpstr>Import into the ER </vt:lpstr>
      <vt:lpstr>Import into the ER </vt:lpstr>
      <vt:lpstr>Signals to start and stop: soluble vs transmembrane </vt:lpstr>
      <vt:lpstr>PowerPoint Presentation</vt:lpstr>
      <vt:lpstr>Signals to start and stop: soluble vs transmembrane </vt:lpstr>
      <vt:lpstr>Signals to start and stop: soluble vs transmembrane </vt:lpstr>
      <vt:lpstr>Signals to start and stop: soluble vs transmembrane </vt:lpstr>
      <vt:lpstr>PowerPoint Presentation</vt:lpstr>
      <vt:lpstr>Consider the following transmembrane protein…</vt:lpstr>
      <vt:lpstr>Transport vesicles</vt:lpstr>
      <vt:lpstr>PowerPoint Presentation</vt:lpstr>
      <vt:lpstr>Protein Trafficking: an overview</vt:lpstr>
      <vt:lpstr>Making vesicles</vt:lpstr>
      <vt:lpstr>Targeting and specificity</vt:lpstr>
      <vt:lpstr>Delivering cargo</vt:lpstr>
      <vt:lpstr>Docking</vt:lpstr>
      <vt:lpstr>Fusion </vt:lpstr>
      <vt:lpstr>The goals of protein sorting and trafficing</vt:lpstr>
      <vt:lpstr>Specific functions need specific composition</vt:lpstr>
      <vt:lpstr>Specific functions need specific composition</vt:lpstr>
      <vt:lpstr>Specific functions need specific composition</vt:lpstr>
      <vt:lpstr>PowerPoint Presentation</vt:lpstr>
      <vt:lpstr>Endocytosis</vt:lpstr>
      <vt:lpstr>Endocytosis</vt:lpstr>
      <vt:lpstr>Endocytosis</vt:lpstr>
      <vt:lpstr>Cell Bio Research: Informing Disease Study and Treatment</vt:lpstr>
      <vt:lpstr>Endocytosis</vt:lpstr>
      <vt:lpstr>PowerPoint Presentation</vt:lpstr>
      <vt:lpstr>Endocytosis is balanced by Exocytosis</vt:lpstr>
      <vt:lpstr>PowerPoint Presentation</vt:lpstr>
      <vt:lpstr>Where does endocytosed membrane go?</vt:lpstr>
      <vt:lpstr>All paths lead to the lysosome</vt:lpstr>
      <vt:lpstr>Cell signaling</vt:lpstr>
      <vt:lpstr>Communicating with signaling molecules</vt:lpstr>
      <vt:lpstr>Cell signaling requires an INPUT and an OUTPUT</vt:lpstr>
      <vt:lpstr>Long &amp; short range signals</vt:lpstr>
      <vt:lpstr>Receptor specificity limits signal response</vt:lpstr>
      <vt:lpstr>One signal, Many cells</vt:lpstr>
      <vt:lpstr>One cell many signals</vt:lpstr>
      <vt:lpstr>Signaling pathways and molecules</vt:lpstr>
      <vt:lpstr>Intracellular signaling pathways respond to external stimuli</vt:lpstr>
      <vt:lpstr>Intracellular signaling as a molecular switch</vt:lpstr>
      <vt:lpstr>Cell Surface receptors</vt:lpstr>
      <vt:lpstr>Cell Surface Receptors</vt:lpstr>
      <vt:lpstr>Cell Surface Receptors</vt:lpstr>
      <vt:lpstr>Neurons relay message via ion-channel-coupled receptors</vt:lpstr>
      <vt:lpstr>Cell Surface Receptors</vt:lpstr>
      <vt:lpstr>G-Protein-coupled receptors:  How things get done!</vt:lpstr>
      <vt:lpstr>G-Protein-coupled receptors:  How things get done!</vt:lpstr>
      <vt:lpstr>G-Protein-coupled receptors:  how things get done!</vt:lpstr>
      <vt:lpstr>PowerPoint Presentation</vt:lpstr>
      <vt:lpstr>G-protein regulation</vt:lpstr>
      <vt:lpstr>PowerPoint Presentation</vt:lpstr>
      <vt:lpstr>Cell Surface Receptors</vt:lpstr>
      <vt:lpstr>Enzyme Coupled Receptors: Kinase activity</vt:lpstr>
      <vt:lpstr>Signal cascade to control complex behavior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 Objectives</dc:title>
  <dc:creator>Amity Manning</dc:creator>
  <cp:lastModifiedBy>Amity Manning</cp:lastModifiedBy>
  <cp:revision>104</cp:revision>
  <dcterms:created xsi:type="dcterms:W3CDTF">2016-04-07T00:09:20Z</dcterms:created>
  <dcterms:modified xsi:type="dcterms:W3CDTF">2018-04-12T15:43:21Z</dcterms:modified>
</cp:coreProperties>
</file>